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99" r:id="rId1"/>
  </p:sldMasterIdLst>
  <p:notesMasterIdLst>
    <p:notesMasterId r:id="rId41"/>
  </p:notesMasterIdLst>
  <p:sldIdLst>
    <p:sldId id="256" r:id="rId2"/>
    <p:sldId id="308" r:id="rId3"/>
    <p:sldId id="257" r:id="rId4"/>
    <p:sldId id="279" r:id="rId5"/>
    <p:sldId id="322" r:id="rId6"/>
    <p:sldId id="319" r:id="rId7"/>
    <p:sldId id="280" r:id="rId8"/>
    <p:sldId id="321" r:id="rId9"/>
    <p:sldId id="288" r:id="rId10"/>
    <p:sldId id="294" r:id="rId11"/>
    <p:sldId id="258" r:id="rId12"/>
    <p:sldId id="259" r:id="rId13"/>
    <p:sldId id="298" r:id="rId14"/>
    <p:sldId id="284" r:id="rId15"/>
    <p:sldId id="297" r:id="rId16"/>
    <p:sldId id="305" r:id="rId17"/>
    <p:sldId id="290" r:id="rId18"/>
    <p:sldId id="301" r:id="rId19"/>
    <p:sldId id="314" r:id="rId20"/>
    <p:sldId id="315" r:id="rId21"/>
    <p:sldId id="327" r:id="rId22"/>
    <p:sldId id="328" r:id="rId23"/>
    <p:sldId id="329" r:id="rId24"/>
    <p:sldId id="326" r:id="rId25"/>
    <p:sldId id="317" r:id="rId26"/>
    <p:sldId id="311" r:id="rId27"/>
    <p:sldId id="324" r:id="rId28"/>
    <p:sldId id="323" r:id="rId29"/>
    <p:sldId id="325" r:id="rId30"/>
    <p:sldId id="300" r:id="rId31"/>
    <p:sldId id="330" r:id="rId32"/>
    <p:sldId id="299" r:id="rId33"/>
    <p:sldId id="293" r:id="rId34"/>
    <p:sldId id="312" r:id="rId35"/>
    <p:sldId id="296" r:id="rId36"/>
    <p:sldId id="306" r:id="rId37"/>
    <p:sldId id="291" r:id="rId38"/>
    <p:sldId id="260" r:id="rId39"/>
    <p:sldId id="320"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6197"/>
  </p:normalViewPr>
  <p:slideViewPr>
    <p:cSldViewPr snapToGrid="0">
      <p:cViewPr varScale="1">
        <p:scale>
          <a:sx n="119" d="100"/>
          <a:sy n="119" d="100"/>
        </p:scale>
        <p:origin x="312" y="176"/>
      </p:cViewPr>
      <p:guideLst/>
    </p:cSldViewPr>
  </p:slideViewPr>
  <p:notesTextViewPr>
    <p:cViewPr>
      <p:scale>
        <a:sx n="1" d="1"/>
        <a:sy n="1" d="1"/>
      </p:scale>
      <p:origin x="0" y="0"/>
    </p:cViewPr>
  </p:notesTextViewPr>
  <p:notesViewPr>
    <p:cSldViewPr snapToGrid="0">
      <p:cViewPr varScale="1">
        <p:scale>
          <a:sx n="93" d="100"/>
          <a:sy n="93" d="100"/>
        </p:scale>
        <p:origin x="3784" y="216"/>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923C26-281F-3A4C-A3E4-835D6EE5452F}" type="doc">
      <dgm:prSet loTypeId="urn:microsoft.com/office/officeart/2005/8/layout/chevron2" loCatId="process" qsTypeId="urn:microsoft.com/office/officeart/2005/8/quickstyle/simple1" qsCatId="simple" csTypeId="urn:microsoft.com/office/officeart/2005/8/colors/colorful1" csCatId="colorful" phldr="1"/>
      <dgm:spPr/>
      <dgm:t>
        <a:bodyPr/>
        <a:lstStyle/>
        <a:p>
          <a:endParaRPr kumimoji="1" lang="ja-JP" altLang="en-US"/>
        </a:p>
      </dgm:t>
    </dgm:pt>
    <dgm:pt modelId="{D530AD69-1B5A-C444-8D43-28536666B4F5}">
      <dgm:prSet phldrT="[テキスト]" custT="1"/>
      <dgm:spPr/>
      <dgm:t>
        <a:bodyPr/>
        <a:lstStyle/>
        <a:p>
          <a:r>
            <a:rPr kumimoji="1" lang="ja-JP" altLang="en-US" sz="2000"/>
            <a:t>手法</a:t>
          </a:r>
        </a:p>
      </dgm:t>
    </dgm:pt>
    <dgm:pt modelId="{02D06555-8101-9048-A0E1-AA8680F09EDE}" type="parTrans" cxnId="{FCA9A928-51AD-AC48-9E63-E10DCB09B78D}">
      <dgm:prSet/>
      <dgm:spPr/>
      <dgm:t>
        <a:bodyPr/>
        <a:lstStyle/>
        <a:p>
          <a:endParaRPr kumimoji="1" lang="ja-JP" altLang="en-US"/>
        </a:p>
      </dgm:t>
    </dgm:pt>
    <dgm:pt modelId="{2711F16E-64D6-9843-BB5D-24CE454C7818}" type="sibTrans" cxnId="{FCA9A928-51AD-AC48-9E63-E10DCB09B78D}">
      <dgm:prSet/>
      <dgm:spPr/>
      <dgm:t>
        <a:bodyPr/>
        <a:lstStyle/>
        <a:p>
          <a:endParaRPr kumimoji="1" lang="ja-JP" altLang="en-US"/>
        </a:p>
      </dgm:t>
    </dgm:pt>
    <dgm:pt modelId="{6C2D3460-1247-A146-8444-15A6E6F51A28}">
      <dgm:prSet phldrT="[テキスト]"/>
      <dgm:spPr/>
      <dgm:t>
        <a:bodyPr/>
        <a:lstStyle/>
        <a:p>
          <a:r>
            <a:rPr kumimoji="1" lang="en-US" altLang="ja-JP" dirty="0"/>
            <a:t>BLE</a:t>
          </a:r>
          <a:r>
            <a:rPr kumimoji="1" lang="ja-JP" altLang="en-US"/>
            <a:t>のログと生産機械のログの二つを組み合わせて分析する。</a:t>
          </a:r>
        </a:p>
      </dgm:t>
    </dgm:pt>
    <dgm:pt modelId="{4C72503D-6DEF-DE4E-BE79-E16B97A04A01}" type="parTrans" cxnId="{D493784C-4249-214E-86FF-CD2A93859F01}">
      <dgm:prSet/>
      <dgm:spPr/>
      <dgm:t>
        <a:bodyPr/>
        <a:lstStyle/>
        <a:p>
          <a:endParaRPr kumimoji="1" lang="ja-JP" altLang="en-US"/>
        </a:p>
      </dgm:t>
    </dgm:pt>
    <dgm:pt modelId="{91150FE3-0DD0-7D42-AEDC-6E8B8263BC82}" type="sibTrans" cxnId="{D493784C-4249-214E-86FF-CD2A93859F01}">
      <dgm:prSet/>
      <dgm:spPr/>
      <dgm:t>
        <a:bodyPr/>
        <a:lstStyle/>
        <a:p>
          <a:endParaRPr kumimoji="1" lang="ja-JP" altLang="en-US"/>
        </a:p>
      </dgm:t>
    </dgm:pt>
    <dgm:pt modelId="{CE2D4575-C2BA-A049-BF6C-1D3A5A66DC71}">
      <dgm:prSet custT="1"/>
      <dgm:spPr/>
      <dgm:t>
        <a:bodyPr/>
        <a:lstStyle/>
        <a:p>
          <a:r>
            <a:rPr kumimoji="1" lang="ja-JP" altLang="en-US" sz="2000"/>
            <a:t>結果</a:t>
          </a:r>
        </a:p>
      </dgm:t>
    </dgm:pt>
    <dgm:pt modelId="{C9BF30B0-A18C-354E-8201-79E6102A2933}" type="parTrans" cxnId="{913C1423-B279-8F45-87D6-2165A3914E5A}">
      <dgm:prSet/>
      <dgm:spPr/>
      <dgm:t>
        <a:bodyPr/>
        <a:lstStyle/>
        <a:p>
          <a:endParaRPr kumimoji="1" lang="ja-JP" altLang="en-US"/>
        </a:p>
      </dgm:t>
    </dgm:pt>
    <dgm:pt modelId="{897B0F29-EE9F-5645-8783-00498B22C06D}" type="sibTrans" cxnId="{913C1423-B279-8F45-87D6-2165A3914E5A}">
      <dgm:prSet/>
      <dgm:spPr/>
      <dgm:t>
        <a:bodyPr/>
        <a:lstStyle/>
        <a:p>
          <a:endParaRPr kumimoji="1" lang="ja-JP" altLang="en-US"/>
        </a:p>
      </dgm:t>
    </dgm:pt>
    <dgm:pt modelId="{09DAF57A-A94C-9742-BF53-662C4F2E3976}">
      <dgm:prSet custT="1"/>
      <dgm:spPr/>
      <dgm:t>
        <a:bodyPr/>
        <a:lstStyle/>
        <a:p>
          <a:r>
            <a:rPr kumimoji="1" lang="ja-JP" altLang="en-US" sz="2000"/>
            <a:t>考察</a:t>
          </a:r>
        </a:p>
      </dgm:t>
    </dgm:pt>
    <dgm:pt modelId="{03F28894-9476-C946-BCE0-89A4C2ADF514}" type="parTrans" cxnId="{EEB2684C-F966-2B48-89B5-9CAD23F65BAF}">
      <dgm:prSet/>
      <dgm:spPr/>
      <dgm:t>
        <a:bodyPr/>
        <a:lstStyle/>
        <a:p>
          <a:endParaRPr kumimoji="1" lang="ja-JP" altLang="en-US"/>
        </a:p>
      </dgm:t>
    </dgm:pt>
    <dgm:pt modelId="{0DA85FCF-2B1B-D347-991C-CD49FCF4AB75}" type="sibTrans" cxnId="{EEB2684C-F966-2B48-89B5-9CAD23F65BAF}">
      <dgm:prSet/>
      <dgm:spPr/>
      <dgm:t>
        <a:bodyPr/>
        <a:lstStyle/>
        <a:p>
          <a:endParaRPr kumimoji="1" lang="ja-JP" altLang="en-US"/>
        </a:p>
      </dgm:t>
    </dgm:pt>
    <dgm:pt modelId="{70D75C95-CDBE-F244-BC4C-F55772C5DD7E}">
      <dgm:prSet phldrT="[テキスト]" custT="1"/>
      <dgm:spPr/>
      <dgm:t>
        <a:bodyPr/>
        <a:lstStyle/>
        <a:p>
          <a:r>
            <a:rPr kumimoji="1" lang="ja-JP" altLang="en-US" sz="2000"/>
            <a:t>目的</a:t>
          </a:r>
        </a:p>
      </dgm:t>
    </dgm:pt>
    <dgm:pt modelId="{19E82411-6F6D-C040-96C1-7A8894F37A87}" type="parTrans" cxnId="{0DA81B50-63E7-5E44-BF57-CB9B3FAC1B9D}">
      <dgm:prSet/>
      <dgm:spPr/>
      <dgm:t>
        <a:bodyPr/>
        <a:lstStyle/>
        <a:p>
          <a:endParaRPr kumimoji="1" lang="ja-JP" altLang="en-US"/>
        </a:p>
      </dgm:t>
    </dgm:pt>
    <dgm:pt modelId="{8460C2DB-DC42-8F4A-95E0-8B4879445731}" type="sibTrans" cxnId="{0DA81B50-63E7-5E44-BF57-CB9B3FAC1B9D}">
      <dgm:prSet/>
      <dgm:spPr/>
      <dgm:t>
        <a:bodyPr/>
        <a:lstStyle/>
        <a:p>
          <a:endParaRPr kumimoji="1" lang="ja-JP" altLang="en-US"/>
        </a:p>
      </dgm:t>
    </dgm:pt>
    <dgm:pt modelId="{FD5E547F-C59B-554F-9AA7-D1520DE6252B}">
      <dgm:prSet phldrT="[テキスト]" custT="1"/>
      <dgm:spPr/>
      <dgm:t>
        <a:bodyPr/>
        <a:lstStyle/>
        <a:p>
          <a:r>
            <a:rPr kumimoji="1" lang="ja-JP" altLang="en-US" sz="2200"/>
            <a:t>生産性向上のために、生産機械の作業者を特定</a:t>
          </a:r>
        </a:p>
      </dgm:t>
    </dgm:pt>
    <dgm:pt modelId="{D124C22A-EDB3-6141-860F-BE0649F53B8E}" type="parTrans" cxnId="{3BB201F8-429A-ED4E-AFC8-F1E445C50D1C}">
      <dgm:prSet/>
      <dgm:spPr/>
      <dgm:t>
        <a:bodyPr/>
        <a:lstStyle/>
        <a:p>
          <a:endParaRPr kumimoji="1" lang="ja-JP" altLang="en-US"/>
        </a:p>
      </dgm:t>
    </dgm:pt>
    <dgm:pt modelId="{7B20DB16-3D72-834C-BE7A-14228E206A85}" type="sibTrans" cxnId="{3BB201F8-429A-ED4E-AFC8-F1E445C50D1C}">
      <dgm:prSet/>
      <dgm:spPr/>
      <dgm:t>
        <a:bodyPr/>
        <a:lstStyle/>
        <a:p>
          <a:endParaRPr kumimoji="1" lang="ja-JP" altLang="en-US"/>
        </a:p>
      </dgm:t>
    </dgm:pt>
    <dgm:pt modelId="{4FF87E66-1B77-8444-9262-FAA4236E37D9}">
      <dgm:prSet/>
      <dgm:spPr/>
      <dgm:t>
        <a:bodyPr/>
        <a:lstStyle/>
        <a:p>
          <a:r>
            <a:rPr kumimoji="1" lang="ja-JP" altLang="en-US"/>
            <a:t>生産機械によって精度も違い、推定結果では生産性向上には至らなかった</a:t>
          </a:r>
        </a:p>
      </dgm:t>
    </dgm:pt>
    <dgm:pt modelId="{601569DA-D481-0F42-B815-69D0CAE5028D}" type="parTrans" cxnId="{29538483-36C0-354E-BBA7-C67BD4F418C4}">
      <dgm:prSet/>
      <dgm:spPr/>
      <dgm:t>
        <a:bodyPr/>
        <a:lstStyle/>
        <a:p>
          <a:endParaRPr kumimoji="1" lang="ja-JP" altLang="en-US"/>
        </a:p>
      </dgm:t>
    </dgm:pt>
    <dgm:pt modelId="{5D4130F2-B736-3546-9D21-602D14C312BD}" type="sibTrans" cxnId="{29538483-36C0-354E-BBA7-C67BD4F418C4}">
      <dgm:prSet/>
      <dgm:spPr/>
      <dgm:t>
        <a:bodyPr/>
        <a:lstStyle/>
        <a:p>
          <a:endParaRPr kumimoji="1" lang="ja-JP" altLang="en-US"/>
        </a:p>
      </dgm:t>
    </dgm:pt>
    <dgm:pt modelId="{783CF737-4985-024B-BFAC-A5E51548EB5D}">
      <dgm:prSet/>
      <dgm:spPr/>
      <dgm:t>
        <a:bodyPr/>
        <a:lstStyle/>
        <a:p>
          <a:r>
            <a:rPr kumimoji="1" lang="ja-JP" altLang="en-US"/>
            <a:t>精度向上のため、正解データ数の増加、推定方法の改善を行う必要がある</a:t>
          </a:r>
        </a:p>
      </dgm:t>
    </dgm:pt>
    <dgm:pt modelId="{B8777692-5047-724F-990A-ABD352E23135}" type="parTrans" cxnId="{ECBAD8FF-8B0F-EB4C-86A8-3F54E88DDE7D}">
      <dgm:prSet/>
      <dgm:spPr/>
      <dgm:t>
        <a:bodyPr/>
        <a:lstStyle/>
        <a:p>
          <a:endParaRPr kumimoji="1" lang="ja-JP" altLang="en-US"/>
        </a:p>
      </dgm:t>
    </dgm:pt>
    <dgm:pt modelId="{0C894A7D-5C8B-CA43-B9B5-4C6DF1547634}" type="sibTrans" cxnId="{ECBAD8FF-8B0F-EB4C-86A8-3F54E88DDE7D}">
      <dgm:prSet/>
      <dgm:spPr/>
      <dgm:t>
        <a:bodyPr/>
        <a:lstStyle/>
        <a:p>
          <a:endParaRPr kumimoji="1" lang="ja-JP" altLang="en-US"/>
        </a:p>
      </dgm:t>
    </dgm:pt>
    <dgm:pt modelId="{9EAA38DD-B29B-7947-8FA0-9916007D3192}" type="pres">
      <dgm:prSet presAssocID="{62923C26-281F-3A4C-A3E4-835D6EE5452F}" presName="linearFlow" presStyleCnt="0">
        <dgm:presLayoutVars>
          <dgm:dir/>
          <dgm:animLvl val="lvl"/>
          <dgm:resizeHandles val="exact"/>
        </dgm:presLayoutVars>
      </dgm:prSet>
      <dgm:spPr/>
    </dgm:pt>
    <dgm:pt modelId="{BDBFB5E6-33B7-9B44-B8D8-84427DC4B244}" type="pres">
      <dgm:prSet presAssocID="{70D75C95-CDBE-F244-BC4C-F55772C5DD7E}" presName="composite" presStyleCnt="0"/>
      <dgm:spPr/>
    </dgm:pt>
    <dgm:pt modelId="{AB703601-36CC-0B4D-9B9A-EF1A4CEE76B6}" type="pres">
      <dgm:prSet presAssocID="{70D75C95-CDBE-F244-BC4C-F55772C5DD7E}" presName="parentText" presStyleLbl="alignNode1" presStyleIdx="0" presStyleCnt="4">
        <dgm:presLayoutVars>
          <dgm:chMax val="1"/>
          <dgm:bulletEnabled val="1"/>
        </dgm:presLayoutVars>
      </dgm:prSet>
      <dgm:spPr/>
    </dgm:pt>
    <dgm:pt modelId="{093B16B8-E514-E14A-9C22-B85D30EDF63C}" type="pres">
      <dgm:prSet presAssocID="{70D75C95-CDBE-F244-BC4C-F55772C5DD7E}" presName="descendantText" presStyleLbl="alignAcc1" presStyleIdx="0" presStyleCnt="4" custLinFactNeighborY="-4184">
        <dgm:presLayoutVars>
          <dgm:bulletEnabled val="1"/>
        </dgm:presLayoutVars>
      </dgm:prSet>
      <dgm:spPr/>
    </dgm:pt>
    <dgm:pt modelId="{85B847BD-1806-B141-BD92-93913C2C33E8}" type="pres">
      <dgm:prSet presAssocID="{8460C2DB-DC42-8F4A-95E0-8B4879445731}" presName="sp" presStyleCnt="0"/>
      <dgm:spPr/>
    </dgm:pt>
    <dgm:pt modelId="{0AAD1414-59A4-334B-912B-70E898516815}" type="pres">
      <dgm:prSet presAssocID="{D530AD69-1B5A-C444-8D43-28536666B4F5}" presName="composite" presStyleCnt="0"/>
      <dgm:spPr/>
    </dgm:pt>
    <dgm:pt modelId="{963B8000-D436-DA41-AE33-D567562C3B47}" type="pres">
      <dgm:prSet presAssocID="{D530AD69-1B5A-C444-8D43-28536666B4F5}" presName="parentText" presStyleLbl="alignNode1" presStyleIdx="1" presStyleCnt="4">
        <dgm:presLayoutVars>
          <dgm:chMax val="1"/>
          <dgm:bulletEnabled val="1"/>
        </dgm:presLayoutVars>
      </dgm:prSet>
      <dgm:spPr/>
    </dgm:pt>
    <dgm:pt modelId="{6BC32333-DC08-FD42-8A86-1C8B1D547612}" type="pres">
      <dgm:prSet presAssocID="{D530AD69-1B5A-C444-8D43-28536666B4F5}" presName="descendantText" presStyleLbl="alignAcc1" presStyleIdx="1" presStyleCnt="4" custScaleX="99571">
        <dgm:presLayoutVars>
          <dgm:bulletEnabled val="1"/>
        </dgm:presLayoutVars>
      </dgm:prSet>
      <dgm:spPr/>
    </dgm:pt>
    <dgm:pt modelId="{EA03882D-D7DF-5540-AACA-6F07B4FE0177}" type="pres">
      <dgm:prSet presAssocID="{2711F16E-64D6-9843-BB5D-24CE454C7818}" presName="sp" presStyleCnt="0"/>
      <dgm:spPr/>
    </dgm:pt>
    <dgm:pt modelId="{6312FFCA-FB72-6F47-810A-20ECA70F79AF}" type="pres">
      <dgm:prSet presAssocID="{CE2D4575-C2BA-A049-BF6C-1D3A5A66DC71}" presName="composite" presStyleCnt="0"/>
      <dgm:spPr/>
    </dgm:pt>
    <dgm:pt modelId="{76C0A8C4-FA50-344D-92DB-12899EEF9654}" type="pres">
      <dgm:prSet presAssocID="{CE2D4575-C2BA-A049-BF6C-1D3A5A66DC71}" presName="parentText" presStyleLbl="alignNode1" presStyleIdx="2" presStyleCnt="4">
        <dgm:presLayoutVars>
          <dgm:chMax val="1"/>
          <dgm:bulletEnabled val="1"/>
        </dgm:presLayoutVars>
      </dgm:prSet>
      <dgm:spPr/>
    </dgm:pt>
    <dgm:pt modelId="{722EDE3D-08BC-994D-B40D-ECFDCD77C257}" type="pres">
      <dgm:prSet presAssocID="{CE2D4575-C2BA-A049-BF6C-1D3A5A66DC71}" presName="descendantText" presStyleLbl="alignAcc1" presStyleIdx="2" presStyleCnt="4">
        <dgm:presLayoutVars>
          <dgm:bulletEnabled val="1"/>
        </dgm:presLayoutVars>
      </dgm:prSet>
      <dgm:spPr/>
    </dgm:pt>
    <dgm:pt modelId="{2C74D25F-B28E-6149-BE37-327B8CA478C7}" type="pres">
      <dgm:prSet presAssocID="{897B0F29-EE9F-5645-8783-00498B22C06D}" presName="sp" presStyleCnt="0"/>
      <dgm:spPr/>
    </dgm:pt>
    <dgm:pt modelId="{B3EDDA2F-41A7-F74B-AB53-B1476F2636C3}" type="pres">
      <dgm:prSet presAssocID="{09DAF57A-A94C-9742-BF53-662C4F2E3976}" presName="composite" presStyleCnt="0"/>
      <dgm:spPr/>
    </dgm:pt>
    <dgm:pt modelId="{E1071058-D56B-1D49-A4DA-1ACA633EA79A}" type="pres">
      <dgm:prSet presAssocID="{09DAF57A-A94C-9742-BF53-662C4F2E3976}" presName="parentText" presStyleLbl="alignNode1" presStyleIdx="3" presStyleCnt="4">
        <dgm:presLayoutVars>
          <dgm:chMax val="1"/>
          <dgm:bulletEnabled val="1"/>
        </dgm:presLayoutVars>
      </dgm:prSet>
      <dgm:spPr/>
    </dgm:pt>
    <dgm:pt modelId="{FDD9289D-0B85-504F-B04C-A6B3A07ED7F3}" type="pres">
      <dgm:prSet presAssocID="{09DAF57A-A94C-9742-BF53-662C4F2E3976}" presName="descendantText" presStyleLbl="alignAcc1" presStyleIdx="3" presStyleCnt="4">
        <dgm:presLayoutVars>
          <dgm:bulletEnabled val="1"/>
        </dgm:presLayoutVars>
      </dgm:prSet>
      <dgm:spPr/>
    </dgm:pt>
  </dgm:ptLst>
  <dgm:cxnLst>
    <dgm:cxn modelId="{913C1423-B279-8F45-87D6-2165A3914E5A}" srcId="{62923C26-281F-3A4C-A3E4-835D6EE5452F}" destId="{CE2D4575-C2BA-A049-BF6C-1D3A5A66DC71}" srcOrd="2" destOrd="0" parTransId="{C9BF30B0-A18C-354E-8201-79E6102A2933}" sibTransId="{897B0F29-EE9F-5645-8783-00498B22C06D}"/>
    <dgm:cxn modelId="{FCA9A928-51AD-AC48-9E63-E10DCB09B78D}" srcId="{62923C26-281F-3A4C-A3E4-835D6EE5452F}" destId="{D530AD69-1B5A-C444-8D43-28536666B4F5}" srcOrd="1" destOrd="0" parTransId="{02D06555-8101-9048-A0E1-AA8680F09EDE}" sibTransId="{2711F16E-64D6-9843-BB5D-24CE454C7818}"/>
    <dgm:cxn modelId="{CFDEB532-2D82-EC44-8065-DE6A2C9BC230}" type="presOf" srcId="{4FF87E66-1B77-8444-9262-FAA4236E37D9}" destId="{722EDE3D-08BC-994D-B40D-ECFDCD77C257}" srcOrd="0" destOrd="0" presId="urn:microsoft.com/office/officeart/2005/8/layout/chevron2"/>
    <dgm:cxn modelId="{D6CC7435-5B11-004A-8581-162D04B1D4AE}" type="presOf" srcId="{6C2D3460-1247-A146-8444-15A6E6F51A28}" destId="{6BC32333-DC08-FD42-8A86-1C8B1D547612}" srcOrd="0" destOrd="0" presId="urn:microsoft.com/office/officeart/2005/8/layout/chevron2"/>
    <dgm:cxn modelId="{E830DE42-27DC-804B-81E5-86886E7E646E}" type="presOf" srcId="{70D75C95-CDBE-F244-BC4C-F55772C5DD7E}" destId="{AB703601-36CC-0B4D-9B9A-EF1A4CEE76B6}" srcOrd="0" destOrd="0" presId="urn:microsoft.com/office/officeart/2005/8/layout/chevron2"/>
    <dgm:cxn modelId="{EEB2684C-F966-2B48-89B5-9CAD23F65BAF}" srcId="{62923C26-281F-3A4C-A3E4-835D6EE5452F}" destId="{09DAF57A-A94C-9742-BF53-662C4F2E3976}" srcOrd="3" destOrd="0" parTransId="{03F28894-9476-C946-BCE0-89A4C2ADF514}" sibTransId="{0DA85FCF-2B1B-D347-991C-CD49FCF4AB75}"/>
    <dgm:cxn modelId="{D493784C-4249-214E-86FF-CD2A93859F01}" srcId="{D530AD69-1B5A-C444-8D43-28536666B4F5}" destId="{6C2D3460-1247-A146-8444-15A6E6F51A28}" srcOrd="0" destOrd="0" parTransId="{4C72503D-6DEF-DE4E-BE79-E16B97A04A01}" sibTransId="{91150FE3-0DD0-7D42-AEDC-6E8B8263BC82}"/>
    <dgm:cxn modelId="{0DA81B50-63E7-5E44-BF57-CB9B3FAC1B9D}" srcId="{62923C26-281F-3A4C-A3E4-835D6EE5452F}" destId="{70D75C95-CDBE-F244-BC4C-F55772C5DD7E}" srcOrd="0" destOrd="0" parTransId="{19E82411-6F6D-C040-96C1-7A8894F37A87}" sibTransId="{8460C2DB-DC42-8F4A-95E0-8B4879445731}"/>
    <dgm:cxn modelId="{C7A7366B-5BB5-9F4B-A30D-787769413ECD}" type="presOf" srcId="{FD5E547F-C59B-554F-9AA7-D1520DE6252B}" destId="{093B16B8-E514-E14A-9C22-B85D30EDF63C}" srcOrd="0" destOrd="0" presId="urn:microsoft.com/office/officeart/2005/8/layout/chevron2"/>
    <dgm:cxn modelId="{117C8070-9B0E-4C46-A59F-47CA876BBB65}" type="presOf" srcId="{09DAF57A-A94C-9742-BF53-662C4F2E3976}" destId="{E1071058-D56B-1D49-A4DA-1ACA633EA79A}" srcOrd="0" destOrd="0" presId="urn:microsoft.com/office/officeart/2005/8/layout/chevron2"/>
    <dgm:cxn modelId="{29538483-36C0-354E-BBA7-C67BD4F418C4}" srcId="{CE2D4575-C2BA-A049-BF6C-1D3A5A66DC71}" destId="{4FF87E66-1B77-8444-9262-FAA4236E37D9}" srcOrd="0" destOrd="0" parTransId="{601569DA-D481-0F42-B815-69D0CAE5028D}" sibTransId="{5D4130F2-B736-3546-9D21-602D14C312BD}"/>
    <dgm:cxn modelId="{E0ED96AC-D2F2-5D4C-A80F-9765F7DB9D21}" type="presOf" srcId="{62923C26-281F-3A4C-A3E4-835D6EE5452F}" destId="{9EAA38DD-B29B-7947-8FA0-9916007D3192}" srcOrd="0" destOrd="0" presId="urn:microsoft.com/office/officeart/2005/8/layout/chevron2"/>
    <dgm:cxn modelId="{C98528BC-3D88-DB41-8293-2277C5177F95}" type="presOf" srcId="{CE2D4575-C2BA-A049-BF6C-1D3A5A66DC71}" destId="{76C0A8C4-FA50-344D-92DB-12899EEF9654}" srcOrd="0" destOrd="0" presId="urn:microsoft.com/office/officeart/2005/8/layout/chevron2"/>
    <dgm:cxn modelId="{A43BE0C9-9E71-E14C-8C72-A196DACA4996}" type="presOf" srcId="{D530AD69-1B5A-C444-8D43-28536666B4F5}" destId="{963B8000-D436-DA41-AE33-D567562C3B47}" srcOrd="0" destOrd="0" presId="urn:microsoft.com/office/officeart/2005/8/layout/chevron2"/>
    <dgm:cxn modelId="{5410AAD4-A301-2841-B3D7-FA820575ABED}" type="presOf" srcId="{783CF737-4985-024B-BFAC-A5E51548EB5D}" destId="{FDD9289D-0B85-504F-B04C-A6B3A07ED7F3}" srcOrd="0" destOrd="0" presId="urn:microsoft.com/office/officeart/2005/8/layout/chevron2"/>
    <dgm:cxn modelId="{3BB201F8-429A-ED4E-AFC8-F1E445C50D1C}" srcId="{70D75C95-CDBE-F244-BC4C-F55772C5DD7E}" destId="{FD5E547F-C59B-554F-9AA7-D1520DE6252B}" srcOrd="0" destOrd="0" parTransId="{D124C22A-EDB3-6141-860F-BE0649F53B8E}" sibTransId="{7B20DB16-3D72-834C-BE7A-14228E206A85}"/>
    <dgm:cxn modelId="{ECBAD8FF-8B0F-EB4C-86A8-3F54E88DDE7D}" srcId="{09DAF57A-A94C-9742-BF53-662C4F2E3976}" destId="{783CF737-4985-024B-BFAC-A5E51548EB5D}" srcOrd="0" destOrd="0" parTransId="{B8777692-5047-724F-990A-ABD352E23135}" sibTransId="{0C894A7D-5C8B-CA43-B9B5-4C6DF1547634}"/>
    <dgm:cxn modelId="{B0097CDD-404C-714E-B0D7-E9BA2DEEAC54}" type="presParOf" srcId="{9EAA38DD-B29B-7947-8FA0-9916007D3192}" destId="{BDBFB5E6-33B7-9B44-B8D8-84427DC4B244}" srcOrd="0" destOrd="0" presId="urn:microsoft.com/office/officeart/2005/8/layout/chevron2"/>
    <dgm:cxn modelId="{52594B99-764E-7C4B-882F-81B15A695458}" type="presParOf" srcId="{BDBFB5E6-33B7-9B44-B8D8-84427DC4B244}" destId="{AB703601-36CC-0B4D-9B9A-EF1A4CEE76B6}" srcOrd="0" destOrd="0" presId="urn:microsoft.com/office/officeart/2005/8/layout/chevron2"/>
    <dgm:cxn modelId="{4A9ABCFD-EB05-6A45-A487-7DA6E4652756}" type="presParOf" srcId="{BDBFB5E6-33B7-9B44-B8D8-84427DC4B244}" destId="{093B16B8-E514-E14A-9C22-B85D30EDF63C}" srcOrd="1" destOrd="0" presId="urn:microsoft.com/office/officeart/2005/8/layout/chevron2"/>
    <dgm:cxn modelId="{F705B64A-2A03-4442-A208-98278CF7EB8C}" type="presParOf" srcId="{9EAA38DD-B29B-7947-8FA0-9916007D3192}" destId="{85B847BD-1806-B141-BD92-93913C2C33E8}" srcOrd="1" destOrd="0" presId="urn:microsoft.com/office/officeart/2005/8/layout/chevron2"/>
    <dgm:cxn modelId="{5E22A1BF-553F-9445-B28C-5A13A499D384}" type="presParOf" srcId="{9EAA38DD-B29B-7947-8FA0-9916007D3192}" destId="{0AAD1414-59A4-334B-912B-70E898516815}" srcOrd="2" destOrd="0" presId="urn:microsoft.com/office/officeart/2005/8/layout/chevron2"/>
    <dgm:cxn modelId="{7665EAA0-815A-404E-B176-3EE390ED2B57}" type="presParOf" srcId="{0AAD1414-59A4-334B-912B-70E898516815}" destId="{963B8000-D436-DA41-AE33-D567562C3B47}" srcOrd="0" destOrd="0" presId="urn:microsoft.com/office/officeart/2005/8/layout/chevron2"/>
    <dgm:cxn modelId="{25385CAA-94AB-4E44-A298-9A756D997CBC}" type="presParOf" srcId="{0AAD1414-59A4-334B-912B-70E898516815}" destId="{6BC32333-DC08-FD42-8A86-1C8B1D547612}" srcOrd="1" destOrd="0" presId="urn:microsoft.com/office/officeart/2005/8/layout/chevron2"/>
    <dgm:cxn modelId="{B7A9A2EF-450B-F149-82B5-A099F729EA3E}" type="presParOf" srcId="{9EAA38DD-B29B-7947-8FA0-9916007D3192}" destId="{EA03882D-D7DF-5540-AACA-6F07B4FE0177}" srcOrd="3" destOrd="0" presId="urn:microsoft.com/office/officeart/2005/8/layout/chevron2"/>
    <dgm:cxn modelId="{98068F00-4481-7348-BF1C-8BD1AF8DB9FF}" type="presParOf" srcId="{9EAA38DD-B29B-7947-8FA0-9916007D3192}" destId="{6312FFCA-FB72-6F47-810A-20ECA70F79AF}" srcOrd="4" destOrd="0" presId="urn:microsoft.com/office/officeart/2005/8/layout/chevron2"/>
    <dgm:cxn modelId="{60720333-BE53-CD4D-84E1-E70F05813F5D}" type="presParOf" srcId="{6312FFCA-FB72-6F47-810A-20ECA70F79AF}" destId="{76C0A8C4-FA50-344D-92DB-12899EEF9654}" srcOrd="0" destOrd="0" presId="urn:microsoft.com/office/officeart/2005/8/layout/chevron2"/>
    <dgm:cxn modelId="{955638C8-D64E-7E49-95E7-D72CA040ED27}" type="presParOf" srcId="{6312FFCA-FB72-6F47-810A-20ECA70F79AF}" destId="{722EDE3D-08BC-994D-B40D-ECFDCD77C257}" srcOrd="1" destOrd="0" presId="urn:microsoft.com/office/officeart/2005/8/layout/chevron2"/>
    <dgm:cxn modelId="{10A50634-2605-064D-946F-743A8D56C028}" type="presParOf" srcId="{9EAA38DD-B29B-7947-8FA0-9916007D3192}" destId="{2C74D25F-B28E-6149-BE37-327B8CA478C7}" srcOrd="5" destOrd="0" presId="urn:microsoft.com/office/officeart/2005/8/layout/chevron2"/>
    <dgm:cxn modelId="{E32930CB-C846-B34D-98F9-D35D8484F9EC}" type="presParOf" srcId="{9EAA38DD-B29B-7947-8FA0-9916007D3192}" destId="{B3EDDA2F-41A7-F74B-AB53-B1476F2636C3}" srcOrd="6" destOrd="0" presId="urn:microsoft.com/office/officeart/2005/8/layout/chevron2"/>
    <dgm:cxn modelId="{0BD316F3-4D06-8347-B605-F757EDCDFD01}" type="presParOf" srcId="{B3EDDA2F-41A7-F74B-AB53-B1476F2636C3}" destId="{E1071058-D56B-1D49-A4DA-1ACA633EA79A}" srcOrd="0" destOrd="0" presId="urn:microsoft.com/office/officeart/2005/8/layout/chevron2"/>
    <dgm:cxn modelId="{34C2ABD4-F1DE-7643-B154-AF088591224A}" type="presParOf" srcId="{B3EDDA2F-41A7-F74B-AB53-B1476F2636C3}" destId="{FDD9289D-0B85-504F-B04C-A6B3A07ED7F3}"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703601-36CC-0B4D-9B9A-EF1A4CEE76B6}">
      <dsp:nvSpPr>
        <dsp:cNvPr id="0" name=""/>
        <dsp:cNvSpPr/>
      </dsp:nvSpPr>
      <dsp:spPr>
        <a:xfrm rot="5400000">
          <a:off x="-195560" y="201660"/>
          <a:ext cx="1303735" cy="912614"/>
        </a:xfrm>
        <a:prstGeom prst="chevron">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a:t>目的</a:t>
          </a:r>
        </a:p>
      </dsp:txBody>
      <dsp:txXfrm rot="-5400000">
        <a:off x="1" y="462406"/>
        <a:ext cx="912614" cy="391121"/>
      </dsp:txXfrm>
    </dsp:sp>
    <dsp:sp modelId="{093B16B8-E514-E14A-9C22-B85D30EDF63C}">
      <dsp:nvSpPr>
        <dsp:cNvPr id="0" name=""/>
        <dsp:cNvSpPr/>
      </dsp:nvSpPr>
      <dsp:spPr>
        <a:xfrm rot="5400000">
          <a:off x="5513327" y="-4600712"/>
          <a:ext cx="847873" cy="10049299"/>
        </a:xfrm>
        <a:prstGeom prst="round2Same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kumimoji="1" lang="ja-JP" altLang="en-US" sz="2200" kern="1200"/>
            <a:t>生産性向上のために、生産機械の作業者を特定</a:t>
          </a:r>
        </a:p>
      </dsp:txBody>
      <dsp:txXfrm rot="-5400000">
        <a:off x="912614" y="41391"/>
        <a:ext cx="10007909" cy="765093"/>
      </dsp:txXfrm>
    </dsp:sp>
    <dsp:sp modelId="{963B8000-D436-DA41-AE33-D567562C3B47}">
      <dsp:nvSpPr>
        <dsp:cNvPr id="0" name=""/>
        <dsp:cNvSpPr/>
      </dsp:nvSpPr>
      <dsp:spPr>
        <a:xfrm rot="5400000">
          <a:off x="-195560" y="1359586"/>
          <a:ext cx="1303735" cy="912614"/>
        </a:xfrm>
        <a:prstGeom prst="chevron">
          <a:avLst/>
        </a:prstGeom>
        <a:solidFill>
          <a:schemeClr val="accent3">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a:t>手法</a:t>
          </a:r>
        </a:p>
      </dsp:txBody>
      <dsp:txXfrm rot="-5400000">
        <a:off x="1" y="1620332"/>
        <a:ext cx="912614" cy="391121"/>
      </dsp:txXfrm>
    </dsp:sp>
    <dsp:sp modelId="{6BC32333-DC08-FD42-8A86-1C8B1D547612}">
      <dsp:nvSpPr>
        <dsp:cNvPr id="0" name=""/>
        <dsp:cNvSpPr/>
      </dsp:nvSpPr>
      <dsp:spPr>
        <a:xfrm rot="5400000">
          <a:off x="5513550" y="-3415354"/>
          <a:ext cx="847427" cy="10006187"/>
        </a:xfrm>
        <a:prstGeom prst="round2SameRect">
          <a:avLst/>
        </a:prstGeom>
        <a:solidFill>
          <a:schemeClr val="lt1">
            <a:alpha val="90000"/>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kumimoji="1" lang="en-US" altLang="ja-JP" sz="2200" kern="1200" dirty="0"/>
            <a:t>BLE</a:t>
          </a:r>
          <a:r>
            <a:rPr kumimoji="1" lang="ja-JP" altLang="en-US" sz="2200" kern="1200"/>
            <a:t>のログと生産機械のログの二つを組み合わせて分析する。</a:t>
          </a:r>
        </a:p>
      </dsp:txBody>
      <dsp:txXfrm rot="-5400000">
        <a:off x="934170" y="1205394"/>
        <a:ext cx="9964819" cy="764691"/>
      </dsp:txXfrm>
    </dsp:sp>
    <dsp:sp modelId="{76C0A8C4-FA50-344D-92DB-12899EEF9654}">
      <dsp:nvSpPr>
        <dsp:cNvPr id="0" name=""/>
        <dsp:cNvSpPr/>
      </dsp:nvSpPr>
      <dsp:spPr>
        <a:xfrm rot="5400000">
          <a:off x="-195560" y="2517512"/>
          <a:ext cx="1303735" cy="912614"/>
        </a:xfrm>
        <a:prstGeom prst="chevron">
          <a:avLst/>
        </a:prstGeom>
        <a:solidFill>
          <a:schemeClr val="accent4">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a:t>結果</a:t>
          </a:r>
        </a:p>
      </dsp:txBody>
      <dsp:txXfrm rot="-5400000">
        <a:off x="1" y="2778258"/>
        <a:ext cx="912614" cy="391121"/>
      </dsp:txXfrm>
    </dsp:sp>
    <dsp:sp modelId="{722EDE3D-08BC-994D-B40D-ECFDCD77C257}">
      <dsp:nvSpPr>
        <dsp:cNvPr id="0" name=""/>
        <dsp:cNvSpPr/>
      </dsp:nvSpPr>
      <dsp:spPr>
        <a:xfrm rot="5400000">
          <a:off x="5513550" y="-2278983"/>
          <a:ext cx="847427" cy="10049299"/>
        </a:xfrm>
        <a:prstGeom prst="round2SameRect">
          <a:avLst/>
        </a:prstGeom>
        <a:solidFill>
          <a:schemeClr val="lt1">
            <a:alpha val="90000"/>
            <a:hueOff val="0"/>
            <a:satOff val="0"/>
            <a:lumOff val="0"/>
            <a:alphaOff val="0"/>
          </a:schemeClr>
        </a:solidFill>
        <a:ln w="19050"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kumimoji="1" lang="ja-JP" altLang="en-US" sz="2200" kern="1200"/>
            <a:t>生産機械によって精度も違い、推定結果では生産性向上には至らなかった</a:t>
          </a:r>
        </a:p>
      </dsp:txBody>
      <dsp:txXfrm rot="-5400000">
        <a:off x="912614" y="2363321"/>
        <a:ext cx="10007931" cy="764691"/>
      </dsp:txXfrm>
    </dsp:sp>
    <dsp:sp modelId="{E1071058-D56B-1D49-A4DA-1ACA633EA79A}">
      <dsp:nvSpPr>
        <dsp:cNvPr id="0" name=""/>
        <dsp:cNvSpPr/>
      </dsp:nvSpPr>
      <dsp:spPr>
        <a:xfrm rot="5400000">
          <a:off x="-195560" y="3675438"/>
          <a:ext cx="1303735" cy="912614"/>
        </a:xfrm>
        <a:prstGeom prst="chevron">
          <a:avLst/>
        </a:prstGeom>
        <a:solidFill>
          <a:schemeClr val="accent5">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kumimoji="1" lang="ja-JP" altLang="en-US" sz="2000" kern="1200"/>
            <a:t>考察</a:t>
          </a:r>
        </a:p>
      </dsp:txBody>
      <dsp:txXfrm rot="-5400000">
        <a:off x="1" y="3936184"/>
        <a:ext cx="912614" cy="391121"/>
      </dsp:txXfrm>
    </dsp:sp>
    <dsp:sp modelId="{FDD9289D-0B85-504F-B04C-A6B3A07ED7F3}">
      <dsp:nvSpPr>
        <dsp:cNvPr id="0" name=""/>
        <dsp:cNvSpPr/>
      </dsp:nvSpPr>
      <dsp:spPr>
        <a:xfrm rot="5400000">
          <a:off x="5513550" y="-1121057"/>
          <a:ext cx="847427" cy="10049299"/>
        </a:xfrm>
        <a:prstGeom prst="round2SameRect">
          <a:avLst/>
        </a:prstGeom>
        <a:solidFill>
          <a:schemeClr val="lt1">
            <a:alpha val="90000"/>
            <a:hueOff val="0"/>
            <a:satOff val="0"/>
            <a:lumOff val="0"/>
            <a:alphaOff val="0"/>
          </a:schemeClr>
        </a:solidFill>
        <a:ln w="19050"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a:lnSpc>
              <a:spcPct val="90000"/>
            </a:lnSpc>
            <a:spcBef>
              <a:spcPct val="0"/>
            </a:spcBef>
            <a:spcAft>
              <a:spcPct val="15000"/>
            </a:spcAft>
            <a:buChar char="•"/>
          </a:pPr>
          <a:r>
            <a:rPr kumimoji="1" lang="ja-JP" altLang="en-US" sz="2200" kern="1200"/>
            <a:t>精度向上のため、正解データ数の増加、推定方法の改善を行う必要がある</a:t>
          </a:r>
        </a:p>
      </dsp:txBody>
      <dsp:txXfrm rot="-5400000">
        <a:off x="912614" y="3521247"/>
        <a:ext cx="10007931" cy="764691"/>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FCCDC8-512A-CC4F-8F02-D11CD3260106}" type="datetimeFigureOut">
              <a:rPr kumimoji="1" lang="ja-JP" altLang="en-US" smtClean="0"/>
              <a:t>2024/2/4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010F80-FC8C-A84C-AAA5-89AF59C09C84}" type="slidenum">
              <a:rPr kumimoji="1" lang="ja-JP" altLang="en-US" smtClean="0"/>
              <a:t>‹#›</a:t>
            </a:fld>
            <a:endParaRPr kumimoji="1" lang="ja-JP" altLang="en-US"/>
          </a:p>
        </p:txBody>
      </p:sp>
    </p:spTree>
    <p:extLst>
      <p:ext uri="{BB962C8B-B14F-4D97-AF65-F5344CB8AC3E}">
        <p14:creationId xmlns:p14="http://schemas.microsoft.com/office/powerpoint/2010/main" val="230457793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発表番号</a:t>
            </a:r>
            <a:r>
              <a:rPr kumimoji="1" lang="en-US" altLang="ja-JP" dirty="0"/>
              <a:t>57</a:t>
            </a:r>
            <a:r>
              <a:rPr kumimoji="1" lang="ja-JP" altLang="en-US"/>
              <a:t>番</a:t>
            </a:r>
            <a:endParaRPr kumimoji="1" lang="en-US" altLang="ja-JP" dirty="0"/>
          </a:p>
          <a:p>
            <a:r>
              <a:rPr kumimoji="1" lang="ja-JP" altLang="en-US"/>
              <a:t>製造業における生産機械の作業者を特定するためのログ分析と題しまして、</a:t>
            </a:r>
            <a:endParaRPr kumimoji="1" lang="en-US" altLang="ja-JP" dirty="0"/>
          </a:p>
          <a:p>
            <a:r>
              <a:rPr kumimoji="1" lang="ja-JP" altLang="en-US"/>
              <a:t>電子商取引研究室の小野博人が発表します。よろしくお願いします。</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1</a:t>
            </a:fld>
            <a:endParaRPr kumimoji="1" lang="ja-JP" altLang="en-US"/>
          </a:p>
        </p:txBody>
      </p:sp>
    </p:spTree>
    <p:extLst>
      <p:ext uri="{BB962C8B-B14F-4D97-AF65-F5344CB8AC3E}">
        <p14:creationId xmlns:p14="http://schemas.microsoft.com/office/powerpoint/2010/main" val="769823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この図はログの収集方法を表しています。生産機械に</a:t>
            </a:r>
            <a:r>
              <a:rPr kumimoji="1" lang="en-US" altLang="ja-JP" dirty="0"/>
              <a:t>BLE</a:t>
            </a:r>
            <a:r>
              <a:rPr kumimoji="1" lang="ja-JP" altLang="en-US"/>
              <a:t>受信機を設置し、作業者に</a:t>
            </a:r>
            <a:r>
              <a:rPr kumimoji="1" lang="en-US" altLang="ja-JP" dirty="0"/>
              <a:t>BLE</a:t>
            </a:r>
            <a:r>
              <a:rPr kumimoji="1" lang="ja-JP" altLang="en-US"/>
              <a:t>送信機を所持してもらいます。作業者が生産機械に近づいた際に</a:t>
            </a:r>
            <a:r>
              <a:rPr kumimoji="1" lang="en-US" altLang="ja-JP" dirty="0"/>
              <a:t>BLE</a:t>
            </a:r>
            <a:r>
              <a:rPr kumimoji="1" lang="ja-JP" altLang="en-US"/>
              <a:t>のログが送信され、それは </a:t>
            </a:r>
            <a:r>
              <a:rPr kumimoji="1" lang="en-US" altLang="ja-JP" dirty="0" err="1"/>
              <a:t>HTTPserver</a:t>
            </a:r>
            <a:r>
              <a:rPr kumimoji="1" lang="ja-JP" altLang="en-US"/>
              <a:t>に保管されます</a:t>
            </a:r>
            <a:endParaRPr kumimoji="1" lang="en-US" altLang="ja-JP" dirty="0"/>
          </a:p>
          <a:p>
            <a:r>
              <a:rPr kumimoji="1" lang="ja-JP" altLang="en-US"/>
              <a:t>生産機械のログは、企業からいただいたものを使用します。</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11</a:t>
            </a:fld>
            <a:endParaRPr kumimoji="1" lang="ja-JP" altLang="en-US"/>
          </a:p>
        </p:txBody>
      </p:sp>
    </p:spTree>
    <p:extLst>
      <p:ext uri="{BB962C8B-B14F-4D97-AF65-F5344CB8AC3E}">
        <p14:creationId xmlns:p14="http://schemas.microsoft.com/office/powerpoint/2010/main" val="1036078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この図は</a:t>
            </a:r>
            <a:r>
              <a:rPr kumimoji="1" lang="en-US" altLang="ja-JP" dirty="0"/>
              <a:t>BLE</a:t>
            </a:r>
            <a:r>
              <a:rPr kumimoji="1" lang="ja-JP" altLang="en-US"/>
              <a:t>のログの詳細について表しています。</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12</a:t>
            </a:fld>
            <a:endParaRPr kumimoji="1" lang="ja-JP" altLang="en-US"/>
          </a:p>
        </p:txBody>
      </p:sp>
    </p:spTree>
    <p:extLst>
      <p:ext uri="{BB962C8B-B14F-4D97-AF65-F5344CB8AC3E}">
        <p14:creationId xmlns:p14="http://schemas.microsoft.com/office/powerpoint/2010/main" val="21003580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まずは背景です。</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2</a:t>
            </a:fld>
            <a:endParaRPr kumimoji="1" lang="ja-JP" altLang="en-US"/>
          </a:p>
        </p:txBody>
      </p:sp>
    </p:spTree>
    <p:extLst>
      <p:ext uri="{BB962C8B-B14F-4D97-AF65-F5344CB8AC3E}">
        <p14:creationId xmlns:p14="http://schemas.microsoft.com/office/powerpoint/2010/main" val="2879849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このグラフは、総務省の資料を元に作成された製造業就業者数の推移を表しています。</a:t>
            </a:r>
            <a:r>
              <a:rPr lang="en-US" altLang="ja-JP" dirty="0"/>
              <a:t>2002</a:t>
            </a:r>
            <a:r>
              <a:rPr lang="ja-JP" altLang="en-US"/>
              <a:t>年から</a:t>
            </a:r>
            <a:r>
              <a:rPr lang="en-US" altLang="ja-JP" dirty="0"/>
              <a:t>2021</a:t>
            </a:r>
            <a:r>
              <a:rPr lang="ja-JP" altLang="en-US"/>
              <a:t>年の</a:t>
            </a:r>
            <a:r>
              <a:rPr lang="en-US" altLang="ja-JP" dirty="0"/>
              <a:t>20</a:t>
            </a:r>
            <a:r>
              <a:rPr lang="ja-JP" altLang="en-US"/>
              <a:t>年間で、全産業に占める製造業の就業者数の割合が</a:t>
            </a:r>
            <a:r>
              <a:rPr lang="en-US" altLang="ja-JP" dirty="0"/>
              <a:t>3.4</a:t>
            </a:r>
            <a:r>
              <a:rPr lang="ja-JP" altLang="en-US"/>
              <a:t>％</a:t>
            </a:r>
            <a:r>
              <a:rPr lang="en-US" altLang="ja-JP" dirty="0"/>
              <a:t>,</a:t>
            </a:r>
            <a:r>
              <a:rPr lang="ja-JP" altLang="en-US"/>
              <a:t>人数でいうと</a:t>
            </a:r>
            <a:r>
              <a:rPr lang="en-US" altLang="ja-JP" dirty="0"/>
              <a:t>157</a:t>
            </a:r>
            <a:r>
              <a:rPr lang="ja-JP" altLang="en-US"/>
              <a:t>万人減少しています。その為、</a:t>
            </a:r>
            <a:endParaRPr kumimoji="1" lang="ja-JP" altLang="en-US"/>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3</a:t>
            </a:fld>
            <a:endParaRPr kumimoji="1" lang="ja-JP" altLang="en-US"/>
          </a:p>
        </p:txBody>
      </p:sp>
    </p:spTree>
    <p:extLst>
      <p:ext uri="{BB962C8B-B14F-4D97-AF65-F5344CB8AC3E}">
        <p14:creationId xmlns:p14="http://schemas.microsoft.com/office/powerpoint/2010/main" val="4146520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生産性向上への取り組みが高まっている。製造業はこのような</a:t>
            </a:r>
            <a:r>
              <a:rPr kumimoji="1" lang="en-US" altLang="ja-JP" dirty="0"/>
              <a:t>4</a:t>
            </a:r>
            <a:r>
              <a:rPr kumimoji="1" lang="ja-JP" altLang="en-US"/>
              <a:t>つの取り組みをしています。この中でも</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4</a:t>
            </a:fld>
            <a:endParaRPr kumimoji="1" lang="ja-JP" altLang="en-US"/>
          </a:p>
        </p:txBody>
      </p:sp>
    </p:spTree>
    <p:extLst>
      <p:ext uri="{BB962C8B-B14F-4D97-AF65-F5344CB8AC3E}">
        <p14:creationId xmlns:p14="http://schemas.microsoft.com/office/powerpoint/2010/main" val="26111199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協力さしていただいた企業は生産工程の改善、設備の改善に取り組んでいます。</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5</a:t>
            </a:fld>
            <a:endParaRPr kumimoji="1" lang="ja-JP" altLang="en-US"/>
          </a:p>
        </p:txBody>
      </p:sp>
    </p:spTree>
    <p:extLst>
      <p:ext uri="{BB962C8B-B14F-4D97-AF65-F5344CB8AC3E}">
        <p14:creationId xmlns:p14="http://schemas.microsoft.com/office/powerpoint/2010/main" val="253897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それら二つの改善には、製造向上内の作業者の位置特定が必要である。特定することで生産機械の配置を効率的に行うように変更、効率よく作業を行っている作業員の分析ができる。</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6</a:t>
            </a:fld>
            <a:endParaRPr kumimoji="1" lang="ja-JP" altLang="en-US"/>
          </a:p>
        </p:txBody>
      </p:sp>
    </p:spTree>
    <p:extLst>
      <p:ext uri="{BB962C8B-B14F-4D97-AF65-F5344CB8AC3E}">
        <p14:creationId xmlns:p14="http://schemas.microsoft.com/office/powerpoint/2010/main" val="10681682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その問題点として、企業側では、生産機械の稼働ログは取得できても、その生産機械を誰が動かしているのかはわからないことにあります</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7</a:t>
            </a:fld>
            <a:endParaRPr kumimoji="1" lang="ja-JP" altLang="en-US"/>
          </a:p>
        </p:txBody>
      </p:sp>
    </p:spTree>
    <p:extLst>
      <p:ext uri="{BB962C8B-B14F-4D97-AF65-F5344CB8AC3E}">
        <p14:creationId xmlns:p14="http://schemas.microsoft.com/office/powerpoint/2010/main" val="31953982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そこで、本研究では、企業の生産性向上を目的とし、作業者の特定を行う方法として、</a:t>
            </a:r>
            <a:r>
              <a:rPr kumimoji="1" lang="en-US" altLang="ja-JP" dirty="0"/>
              <a:t>BLE(Bluetooth Low Energy)</a:t>
            </a:r>
            <a:r>
              <a:rPr kumimoji="1" lang="ja-JP" altLang="en-US"/>
              <a:t>と生産機械のログを使用し、作業者の特定を行います。</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8</a:t>
            </a:fld>
            <a:endParaRPr kumimoji="1" lang="ja-JP" altLang="en-US"/>
          </a:p>
        </p:txBody>
      </p:sp>
    </p:spTree>
    <p:extLst>
      <p:ext uri="{BB962C8B-B14F-4D97-AF65-F5344CB8AC3E}">
        <p14:creationId xmlns:p14="http://schemas.microsoft.com/office/powerpoint/2010/main" val="9182073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次に研究手法についてです</a:t>
            </a:r>
          </a:p>
        </p:txBody>
      </p:sp>
      <p:sp>
        <p:nvSpPr>
          <p:cNvPr id="4" name="スライド番号プレースホルダー 3"/>
          <p:cNvSpPr>
            <a:spLocks noGrp="1"/>
          </p:cNvSpPr>
          <p:nvPr>
            <p:ph type="sldNum" sz="quarter" idx="5"/>
          </p:nvPr>
        </p:nvSpPr>
        <p:spPr/>
        <p:txBody>
          <a:bodyPr/>
          <a:lstStyle/>
          <a:p>
            <a:fld id="{29010F80-FC8C-A84C-AAA5-89AF59C09C84}" type="slidenum">
              <a:rPr kumimoji="1" lang="ja-JP" altLang="en-US" smtClean="0"/>
              <a:t>10</a:t>
            </a:fld>
            <a:endParaRPr kumimoji="1" lang="ja-JP" altLang="en-US"/>
          </a:p>
        </p:txBody>
      </p:sp>
    </p:spTree>
    <p:extLst>
      <p:ext uri="{BB962C8B-B14F-4D97-AF65-F5344CB8AC3E}">
        <p14:creationId xmlns:p14="http://schemas.microsoft.com/office/powerpoint/2010/main" val="3752971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ja-JP" altLang="en-US"/>
              <a:t>マスター タイトルの書式設定</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1413451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2679823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ja-JP" altLang="en-US"/>
              <a:t>マスター タイトルの書式設定</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923252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ja-JP" altLang="en-US"/>
              <a:t>マスター タイトルの書式設定</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ja-JP" altLang="en-US"/>
              <a:t>マスター テキストの書式設定</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6678868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25300399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4"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37859277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4"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44557668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nchorCtr="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14572468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25070068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2030524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1520789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19836231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2021799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7" name="Date Placeholder 2"/>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3"/>
          <p:cNvSpPr>
            <a:spLocks noGrp="1"/>
          </p:cNvSpPr>
          <p:nvPr>
            <p:ph type="ftr" sz="quarter" idx="11"/>
          </p:nvPr>
        </p:nvSpPr>
        <p:spPr/>
        <p:txBody>
          <a:bodyPr/>
          <a:lstStyle/>
          <a:p>
            <a:endParaRPr kumimoji="1" lang="ja-JP" altLang="en-US"/>
          </a:p>
        </p:txBody>
      </p:sp>
      <p:sp>
        <p:nvSpPr>
          <p:cNvPr id="6" name="Slide Number Placeholder 4"/>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4059625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2"/>
          <p:cNvSpPr>
            <a:spLocks noGrp="1"/>
          </p:cNvSpPr>
          <p:nvPr>
            <p:ph type="ftr" sz="quarter" idx="11"/>
          </p:nvPr>
        </p:nvSpPr>
        <p:spPr/>
        <p:txBody>
          <a:bodyPr/>
          <a:lstStyle/>
          <a:p>
            <a:endParaRPr kumimoji="1" lang="ja-JP" altLang="en-US"/>
          </a:p>
        </p:txBody>
      </p:sp>
      <p:sp>
        <p:nvSpPr>
          <p:cNvPr id="6" name="Slide Number Placeholder 3"/>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23608870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7" name="Date Placeholder 4"/>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5" name="Footer Placeholder 5"/>
          <p:cNvSpPr>
            <a:spLocks noGrp="1"/>
          </p:cNvSpPr>
          <p:nvPr>
            <p:ph type="ftr" sz="quarter" idx="11"/>
          </p:nvPr>
        </p:nvSpPr>
        <p:spPr/>
        <p:txBody>
          <a:bodyPr/>
          <a:lstStyle/>
          <a:p>
            <a:endParaRPr kumimoji="1" lang="ja-JP" altLang="en-US"/>
          </a:p>
        </p:txBody>
      </p:sp>
      <p:sp>
        <p:nvSpPr>
          <p:cNvPr id="6" name="Slide Number Placeholder 6"/>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1075267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6F06558-C7B5-8B42-B056-BF2DB9BA596B}" type="datetimeFigureOut">
              <a:rPr kumimoji="1" lang="ja-JP" altLang="en-US" smtClean="0"/>
              <a:t>2024/2/4</a:t>
            </a:fld>
            <a:endParaRPr kumimoji="1" lang="ja-JP" alt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407767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26F06558-C7B5-8B42-B056-BF2DB9BA596B}" type="datetimeFigureOut">
              <a:rPr kumimoji="1" lang="ja-JP" altLang="en-US" smtClean="0"/>
              <a:t>2024/2/4</a:t>
            </a:fld>
            <a:endParaRPr kumimoji="1" lang="ja-JP" alt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kumimoji="1" lang="ja-JP" alt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BD30B0A6-53FC-D049-BEAD-DE38488ECD07}" type="slidenum">
              <a:rPr kumimoji="1" lang="ja-JP" altLang="en-US" smtClean="0"/>
              <a:t>‹#›</a:t>
            </a:fld>
            <a:endParaRPr kumimoji="1" lang="ja-JP" altLang="en-US"/>
          </a:p>
        </p:txBody>
      </p:sp>
    </p:spTree>
    <p:extLst>
      <p:ext uri="{BB962C8B-B14F-4D97-AF65-F5344CB8AC3E}">
        <p14:creationId xmlns:p14="http://schemas.microsoft.com/office/powerpoint/2010/main" val="2526526285"/>
      </p:ext>
    </p:extLst>
  </p:cSld>
  <p:clrMap bg1="dk1" tx1="lt1" bg2="dk2" tx2="lt2" accent1="accent1" accent2="accent2" accent3="accent3" accent4="accent4" accent5="accent5" accent6="accent6" hlink="hlink" folHlink="folHlink"/>
  <p:sldLayoutIdLst>
    <p:sldLayoutId id="2147484000" r:id="rId1"/>
    <p:sldLayoutId id="2147484001" r:id="rId2"/>
    <p:sldLayoutId id="2147484002" r:id="rId3"/>
    <p:sldLayoutId id="2147484003" r:id="rId4"/>
    <p:sldLayoutId id="2147484004" r:id="rId5"/>
    <p:sldLayoutId id="2147484005" r:id="rId6"/>
    <p:sldLayoutId id="2147484006" r:id="rId7"/>
    <p:sldLayoutId id="2147484007" r:id="rId8"/>
    <p:sldLayoutId id="2147484008" r:id="rId9"/>
    <p:sldLayoutId id="2147484009" r:id="rId10"/>
    <p:sldLayoutId id="2147484010" r:id="rId11"/>
    <p:sldLayoutId id="2147484011" r:id="rId12"/>
    <p:sldLayoutId id="2147484012" r:id="rId13"/>
    <p:sldLayoutId id="2147484013" r:id="rId14"/>
    <p:sldLayoutId id="2147484014" r:id="rId15"/>
    <p:sldLayoutId id="2147484015" r:id="rId16"/>
    <p:sldLayoutId id="2147484016" r:id="rId17"/>
  </p:sldLayoutIdLst>
  <p:txStyles>
    <p:titleStyle>
      <a:lvl1pPr algn="l" defTabSz="457200" rtl="0" eaLnBrk="1" latinLnBrk="0" hangingPunct="1">
        <a:spcBef>
          <a:spcPct val="0"/>
        </a:spcBef>
        <a:buNone/>
        <a:defRPr kumimoji="1" sz="4200" b="0" i="0" kern="1200">
          <a:solidFill>
            <a:schemeClr val="tx2"/>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7C1E46C-40F4-E9C2-1923-51521C79D517}"/>
              </a:ext>
            </a:extLst>
          </p:cNvPr>
          <p:cNvSpPr>
            <a:spLocks noGrp="1"/>
          </p:cNvSpPr>
          <p:nvPr>
            <p:ph type="ctrTitle"/>
          </p:nvPr>
        </p:nvSpPr>
        <p:spPr>
          <a:xfrm>
            <a:off x="1154955" y="1447800"/>
            <a:ext cx="9850502" cy="3329581"/>
          </a:xfrm>
        </p:spPr>
        <p:txBody>
          <a:bodyPr>
            <a:normAutofit/>
          </a:bodyPr>
          <a:lstStyle/>
          <a:p>
            <a:r>
              <a:rPr kumimoji="1" lang="ja-JP" altLang="en-US" sz="4800"/>
              <a:t>製造業における生産機械の作業者を特定するためのログ分析</a:t>
            </a:r>
          </a:p>
        </p:txBody>
      </p:sp>
      <p:sp>
        <p:nvSpPr>
          <p:cNvPr id="3" name="字幕 2">
            <a:extLst>
              <a:ext uri="{FF2B5EF4-FFF2-40B4-BE49-F238E27FC236}">
                <a16:creationId xmlns:a16="http://schemas.microsoft.com/office/drawing/2014/main" id="{19250599-1B78-F13D-24BC-FB0E38E5A789}"/>
              </a:ext>
            </a:extLst>
          </p:cNvPr>
          <p:cNvSpPr>
            <a:spLocks noGrp="1"/>
          </p:cNvSpPr>
          <p:nvPr>
            <p:ph type="subTitle" idx="1"/>
          </p:nvPr>
        </p:nvSpPr>
        <p:spPr>
          <a:xfrm>
            <a:off x="827314" y="4927601"/>
            <a:ext cx="9448800" cy="1316036"/>
          </a:xfrm>
        </p:spPr>
        <p:txBody>
          <a:bodyPr>
            <a:normAutofit/>
          </a:bodyPr>
          <a:lstStyle/>
          <a:p>
            <a:r>
              <a:rPr kumimoji="1" lang="ja-JP" altLang="en-US" sz="2800">
                <a:ln>
                  <a:solidFill>
                    <a:schemeClr val="tx1"/>
                  </a:solidFill>
                </a:ln>
                <a:solidFill>
                  <a:schemeClr val="tx1"/>
                </a:solidFill>
              </a:rPr>
              <a:t>電子商取引研究室</a:t>
            </a:r>
            <a:r>
              <a:rPr kumimoji="1" lang="en-US" altLang="ja-JP" sz="2800" dirty="0">
                <a:ln>
                  <a:solidFill>
                    <a:schemeClr val="tx1"/>
                  </a:solidFill>
                </a:ln>
                <a:solidFill>
                  <a:schemeClr val="tx1"/>
                </a:solidFill>
              </a:rPr>
              <a:t> </a:t>
            </a:r>
          </a:p>
          <a:p>
            <a:r>
              <a:rPr kumimoji="1" lang="ja-JP" altLang="en-US" sz="2800">
                <a:ln>
                  <a:solidFill>
                    <a:schemeClr val="tx1"/>
                  </a:solidFill>
                </a:ln>
                <a:solidFill>
                  <a:schemeClr val="tx1"/>
                </a:solidFill>
              </a:rPr>
              <a:t>小野博人</a:t>
            </a:r>
          </a:p>
        </p:txBody>
      </p:sp>
      <p:sp>
        <p:nvSpPr>
          <p:cNvPr id="4" name="テキスト ボックス 3">
            <a:extLst>
              <a:ext uri="{FF2B5EF4-FFF2-40B4-BE49-F238E27FC236}">
                <a16:creationId xmlns:a16="http://schemas.microsoft.com/office/drawing/2014/main" id="{47F6595F-ABD3-BE96-0A9F-DCDF8146CB44}"/>
              </a:ext>
            </a:extLst>
          </p:cNvPr>
          <p:cNvSpPr txBox="1"/>
          <p:nvPr/>
        </p:nvSpPr>
        <p:spPr>
          <a:xfrm>
            <a:off x="657225" y="614363"/>
            <a:ext cx="1428596" cy="369332"/>
          </a:xfrm>
          <a:prstGeom prst="rect">
            <a:avLst/>
          </a:prstGeom>
          <a:noFill/>
        </p:spPr>
        <p:txBody>
          <a:bodyPr wrap="none" rtlCol="0">
            <a:spAutoFit/>
          </a:bodyPr>
          <a:lstStyle/>
          <a:p>
            <a:r>
              <a:rPr kumimoji="1" lang="ja-JP" altLang="en-US"/>
              <a:t>発表番号</a:t>
            </a:r>
            <a:r>
              <a:rPr kumimoji="1" lang="en-US" altLang="ja-JP" dirty="0"/>
              <a:t> 57</a:t>
            </a:r>
            <a:endParaRPr kumimoji="1" lang="ja-JP" altLang="en-US"/>
          </a:p>
        </p:txBody>
      </p:sp>
      <p:pic>
        <p:nvPicPr>
          <p:cNvPr id="6" name="図 5" descr="建物, 屋内, トラック, 座る が含まれている画像&#10;&#10;自動的に生成された説明">
            <a:extLst>
              <a:ext uri="{FF2B5EF4-FFF2-40B4-BE49-F238E27FC236}">
                <a16:creationId xmlns:a16="http://schemas.microsoft.com/office/drawing/2014/main" id="{D26DC7C7-8A8E-E181-9CDD-18697AA9B20B}"/>
              </a:ext>
            </a:extLst>
          </p:cNvPr>
          <p:cNvPicPr>
            <a:picLocks noChangeAspect="1"/>
          </p:cNvPicPr>
          <p:nvPr/>
        </p:nvPicPr>
        <p:blipFill>
          <a:blip r:embed="rId3">
            <a:alphaModFix amt="20000"/>
          </a:blip>
          <a:stretch>
            <a:fillRect/>
          </a:stretch>
        </p:blipFill>
        <p:spPr>
          <a:xfrm>
            <a:off x="-109313" y="283694"/>
            <a:ext cx="12301313" cy="6854713"/>
          </a:xfrm>
          <a:prstGeom prst="rect">
            <a:avLst/>
          </a:prstGeom>
        </p:spPr>
      </p:pic>
    </p:spTree>
    <p:extLst>
      <p:ext uri="{BB962C8B-B14F-4D97-AF65-F5344CB8AC3E}">
        <p14:creationId xmlns:p14="http://schemas.microsoft.com/office/powerpoint/2010/main" val="2061175535"/>
      </p:ext>
    </p:extLst>
  </p:cSld>
  <p:clrMapOvr>
    <a:masterClrMapping/>
  </p:clrMapOvr>
  <mc:AlternateContent xmlns:mc="http://schemas.openxmlformats.org/markup-compatibility/2006" xmlns:p14="http://schemas.microsoft.com/office/powerpoint/2010/main">
    <mc:Choice Requires="p14">
      <p:transition spd="slow" p14:dur="2000" advTm="5139"/>
    </mc:Choice>
    <mc:Fallback xmlns="">
      <p:transition spd="slow" advTm="5139"/>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BCC283F-1D0A-0F20-D592-C1FC196397DB}"/>
              </a:ext>
            </a:extLst>
          </p:cNvPr>
          <p:cNvSpPr>
            <a:spLocks noGrp="1"/>
          </p:cNvSpPr>
          <p:nvPr>
            <p:ph type="title"/>
          </p:nvPr>
        </p:nvSpPr>
        <p:spPr>
          <a:xfrm>
            <a:off x="2307771" y="2913594"/>
            <a:ext cx="8610600" cy="1293028"/>
          </a:xfrm>
        </p:spPr>
        <p:txBody>
          <a:bodyPr>
            <a:normAutofit/>
          </a:bodyPr>
          <a:lstStyle/>
          <a:p>
            <a:r>
              <a:rPr kumimoji="1" lang="ja-JP" altLang="en-US" sz="5400"/>
              <a:t>研究手法</a:t>
            </a:r>
          </a:p>
        </p:txBody>
      </p:sp>
      <p:pic>
        <p:nvPicPr>
          <p:cNvPr id="5" name="コンテンツ プレースホルダー 4" descr="ドアのノブ&#10;&#10;中程度の精度で自動的に生成された説明">
            <a:extLst>
              <a:ext uri="{FF2B5EF4-FFF2-40B4-BE49-F238E27FC236}">
                <a16:creationId xmlns:a16="http://schemas.microsoft.com/office/drawing/2014/main" id="{2D65E448-2AA9-6C59-BAF9-110C833CBF73}"/>
              </a:ext>
            </a:extLst>
          </p:cNvPr>
          <p:cNvPicPr>
            <a:picLocks noGrp="1" noChangeAspect="1"/>
          </p:cNvPicPr>
          <p:nvPr>
            <p:ph idx="1"/>
          </p:nvPr>
        </p:nvPicPr>
        <p:blipFill>
          <a:blip r:embed="rId3">
            <a:alphaModFix amt="20000"/>
          </a:blip>
          <a:stretch>
            <a:fillRect/>
          </a:stretch>
        </p:blipFill>
        <p:spPr>
          <a:xfrm>
            <a:off x="0" y="0"/>
            <a:ext cx="12192000" cy="6858000"/>
          </a:xfrm>
        </p:spPr>
      </p:pic>
    </p:spTree>
    <p:extLst>
      <p:ext uri="{BB962C8B-B14F-4D97-AF65-F5344CB8AC3E}">
        <p14:creationId xmlns:p14="http://schemas.microsoft.com/office/powerpoint/2010/main" val="3319451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02880F-8EC2-2EC4-35A1-215743999D3C}"/>
              </a:ext>
            </a:extLst>
          </p:cNvPr>
          <p:cNvSpPr>
            <a:spLocks noGrp="1"/>
          </p:cNvSpPr>
          <p:nvPr>
            <p:ph type="title"/>
          </p:nvPr>
        </p:nvSpPr>
        <p:spPr>
          <a:xfrm>
            <a:off x="3450772" y="821721"/>
            <a:ext cx="8610600" cy="1293028"/>
          </a:xfrm>
        </p:spPr>
        <p:txBody>
          <a:bodyPr/>
          <a:lstStyle/>
          <a:p>
            <a:r>
              <a:rPr kumimoji="1" lang="ja-JP" altLang="en-US"/>
              <a:t>ログの収集方法</a:t>
            </a:r>
          </a:p>
        </p:txBody>
      </p:sp>
      <p:pic>
        <p:nvPicPr>
          <p:cNvPr id="18" name="コンテンツ プレースホルダー 17" descr="ダイアグラム&#10;&#10;自動的に生成された説明">
            <a:extLst>
              <a:ext uri="{FF2B5EF4-FFF2-40B4-BE49-F238E27FC236}">
                <a16:creationId xmlns:a16="http://schemas.microsoft.com/office/drawing/2014/main" id="{643D6DF6-0F00-F543-F5B0-00A2AC5B43AB}"/>
              </a:ext>
            </a:extLst>
          </p:cNvPr>
          <p:cNvPicPr>
            <a:picLocks noGrp="1" noChangeAspect="1"/>
          </p:cNvPicPr>
          <p:nvPr>
            <p:ph idx="1"/>
          </p:nvPr>
        </p:nvPicPr>
        <p:blipFill>
          <a:blip r:embed="rId3"/>
          <a:stretch>
            <a:fillRect/>
          </a:stretch>
        </p:blipFill>
        <p:spPr>
          <a:xfrm>
            <a:off x="540726" y="1725009"/>
            <a:ext cx="10478642" cy="4665033"/>
          </a:xfrm>
        </p:spPr>
      </p:pic>
      <p:sp>
        <p:nvSpPr>
          <p:cNvPr id="14" name="テキスト ボックス 13">
            <a:extLst>
              <a:ext uri="{FF2B5EF4-FFF2-40B4-BE49-F238E27FC236}">
                <a16:creationId xmlns:a16="http://schemas.microsoft.com/office/drawing/2014/main" id="{9BE130E3-BB76-6AB0-3A9E-C0F5F13D84D5}"/>
              </a:ext>
            </a:extLst>
          </p:cNvPr>
          <p:cNvSpPr txBox="1"/>
          <p:nvPr/>
        </p:nvSpPr>
        <p:spPr>
          <a:xfrm>
            <a:off x="280288" y="236946"/>
            <a:ext cx="2081912" cy="584775"/>
          </a:xfrm>
          <a:prstGeom prst="rect">
            <a:avLst/>
          </a:prstGeom>
          <a:noFill/>
        </p:spPr>
        <p:txBody>
          <a:bodyPr wrap="square" rtlCol="0">
            <a:spAutoFit/>
          </a:bodyPr>
          <a:lstStyle/>
          <a:p>
            <a:r>
              <a:rPr kumimoji="1" lang="ja-JP" altLang="en-US" sz="3200"/>
              <a:t>研究手法</a:t>
            </a:r>
          </a:p>
        </p:txBody>
      </p:sp>
    </p:spTree>
    <p:extLst>
      <p:ext uri="{BB962C8B-B14F-4D97-AF65-F5344CB8AC3E}">
        <p14:creationId xmlns:p14="http://schemas.microsoft.com/office/powerpoint/2010/main" val="17550372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222FF8-B088-7E59-D697-13E047684D69}"/>
              </a:ext>
            </a:extLst>
          </p:cNvPr>
          <p:cNvSpPr>
            <a:spLocks noGrp="1"/>
          </p:cNvSpPr>
          <p:nvPr>
            <p:ph type="title"/>
          </p:nvPr>
        </p:nvSpPr>
        <p:spPr>
          <a:xfrm>
            <a:off x="585785" y="546402"/>
            <a:ext cx="8610600" cy="1293028"/>
          </a:xfrm>
        </p:spPr>
        <p:txBody>
          <a:bodyPr/>
          <a:lstStyle/>
          <a:p>
            <a:r>
              <a:rPr lang="en-US" altLang="ja-JP" dirty="0"/>
              <a:t>BLE</a:t>
            </a:r>
            <a:r>
              <a:rPr lang="ja-JP" altLang="en-US"/>
              <a:t>のログ</a:t>
            </a:r>
            <a:endParaRPr kumimoji="1" lang="ja-JP" altLang="en-US"/>
          </a:p>
        </p:txBody>
      </p:sp>
      <p:sp>
        <p:nvSpPr>
          <p:cNvPr id="3" name="コンテンツ プレースホルダー 2">
            <a:extLst>
              <a:ext uri="{FF2B5EF4-FFF2-40B4-BE49-F238E27FC236}">
                <a16:creationId xmlns:a16="http://schemas.microsoft.com/office/drawing/2014/main" id="{451BD84A-76FA-9B68-C89E-F7F0F5621B9C}"/>
              </a:ext>
            </a:extLst>
          </p:cNvPr>
          <p:cNvSpPr>
            <a:spLocks noGrp="1"/>
          </p:cNvSpPr>
          <p:nvPr>
            <p:ph idx="1"/>
          </p:nvPr>
        </p:nvSpPr>
        <p:spPr>
          <a:xfrm>
            <a:off x="730929" y="-6748421"/>
            <a:ext cx="11244943" cy="4024125"/>
          </a:xfrm>
        </p:spPr>
        <p:txBody>
          <a:bodyPr>
            <a:normAutofit/>
          </a:bodyPr>
          <a:lstStyle/>
          <a:p>
            <a:pPr marL="0" indent="0">
              <a:buNone/>
            </a:pPr>
            <a:endParaRPr kumimoji="1" lang="en-US" altLang="ja-JP" sz="3200" dirty="0"/>
          </a:p>
        </p:txBody>
      </p:sp>
      <p:pic>
        <p:nvPicPr>
          <p:cNvPr id="14" name="図 13" descr="テキスト&#10;&#10;自動的に生成された説明">
            <a:extLst>
              <a:ext uri="{FF2B5EF4-FFF2-40B4-BE49-F238E27FC236}">
                <a16:creationId xmlns:a16="http://schemas.microsoft.com/office/drawing/2014/main" id="{27B2E0C4-20A3-2C90-5849-A539D5DB2D96}"/>
              </a:ext>
            </a:extLst>
          </p:cNvPr>
          <p:cNvPicPr>
            <a:picLocks noChangeAspect="1"/>
          </p:cNvPicPr>
          <p:nvPr/>
        </p:nvPicPr>
        <p:blipFill>
          <a:blip r:embed="rId3"/>
          <a:stretch>
            <a:fillRect/>
          </a:stretch>
        </p:blipFill>
        <p:spPr>
          <a:xfrm>
            <a:off x="691413" y="2950029"/>
            <a:ext cx="10796644" cy="3037114"/>
          </a:xfrm>
          <a:prstGeom prst="rect">
            <a:avLst/>
          </a:prstGeom>
        </p:spPr>
      </p:pic>
      <p:sp>
        <p:nvSpPr>
          <p:cNvPr id="15" name="円形吹き出し 14">
            <a:extLst>
              <a:ext uri="{FF2B5EF4-FFF2-40B4-BE49-F238E27FC236}">
                <a16:creationId xmlns:a16="http://schemas.microsoft.com/office/drawing/2014/main" id="{7CF9EA92-3250-2468-96F2-A1AAF00C6A80}"/>
              </a:ext>
            </a:extLst>
          </p:cNvPr>
          <p:cNvSpPr/>
          <p:nvPr/>
        </p:nvSpPr>
        <p:spPr>
          <a:xfrm>
            <a:off x="2619715" y="2093556"/>
            <a:ext cx="1310820" cy="856473"/>
          </a:xfrm>
          <a:prstGeom prst="wedgeEllipseCallou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kumimoji="1" lang="ja-JP" altLang="en-US">
                <a:solidFill>
                  <a:schemeClr val="bg1"/>
                </a:solidFill>
              </a:rPr>
              <a:t>日付</a:t>
            </a:r>
          </a:p>
        </p:txBody>
      </p:sp>
      <p:sp>
        <p:nvSpPr>
          <p:cNvPr id="16" name="円形吹き出し 15">
            <a:extLst>
              <a:ext uri="{FF2B5EF4-FFF2-40B4-BE49-F238E27FC236}">
                <a16:creationId xmlns:a16="http://schemas.microsoft.com/office/drawing/2014/main" id="{A2068304-C5E4-8350-EE87-2897DDDBFEBB}"/>
              </a:ext>
            </a:extLst>
          </p:cNvPr>
          <p:cNvSpPr/>
          <p:nvPr/>
        </p:nvSpPr>
        <p:spPr>
          <a:xfrm>
            <a:off x="10499612" y="2129390"/>
            <a:ext cx="1310820" cy="856473"/>
          </a:xfrm>
          <a:prstGeom prst="wedgeEllipseCallou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kumimoji="1" lang="en-US" altLang="ja-JP" dirty="0">
                <a:solidFill>
                  <a:schemeClr val="bg1"/>
                </a:solidFill>
              </a:rPr>
              <a:t>RSSI</a:t>
            </a:r>
            <a:r>
              <a:rPr kumimoji="1" lang="ja-JP" altLang="en-US">
                <a:solidFill>
                  <a:schemeClr val="bg1"/>
                </a:solidFill>
              </a:rPr>
              <a:t>値</a:t>
            </a:r>
          </a:p>
        </p:txBody>
      </p:sp>
      <p:sp>
        <p:nvSpPr>
          <p:cNvPr id="17" name="円形吹き出し 16">
            <a:extLst>
              <a:ext uri="{FF2B5EF4-FFF2-40B4-BE49-F238E27FC236}">
                <a16:creationId xmlns:a16="http://schemas.microsoft.com/office/drawing/2014/main" id="{4E161984-CE22-EFB8-2D9B-EB023CB5907B}"/>
              </a:ext>
            </a:extLst>
          </p:cNvPr>
          <p:cNvSpPr/>
          <p:nvPr/>
        </p:nvSpPr>
        <p:spPr>
          <a:xfrm>
            <a:off x="4527780" y="2093555"/>
            <a:ext cx="1310820" cy="856473"/>
          </a:xfrm>
          <a:prstGeom prst="wedgeEllipseCallou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kumimoji="1" lang="ja-JP" altLang="en-US">
                <a:solidFill>
                  <a:schemeClr val="bg1"/>
                </a:solidFill>
              </a:rPr>
              <a:t>時刻</a:t>
            </a:r>
          </a:p>
        </p:txBody>
      </p:sp>
      <p:sp>
        <p:nvSpPr>
          <p:cNvPr id="18" name="円形吹き出し 17">
            <a:extLst>
              <a:ext uri="{FF2B5EF4-FFF2-40B4-BE49-F238E27FC236}">
                <a16:creationId xmlns:a16="http://schemas.microsoft.com/office/drawing/2014/main" id="{D4A19818-0F5A-D8A7-122B-202C317A587F}"/>
              </a:ext>
            </a:extLst>
          </p:cNvPr>
          <p:cNvSpPr/>
          <p:nvPr/>
        </p:nvSpPr>
        <p:spPr>
          <a:xfrm>
            <a:off x="6353400" y="2064334"/>
            <a:ext cx="1604283" cy="856473"/>
          </a:xfrm>
          <a:prstGeom prst="wedgeEllipseCallou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kumimoji="1" lang="ja-JP" altLang="en-US">
                <a:solidFill>
                  <a:schemeClr val="bg1"/>
                </a:solidFill>
              </a:rPr>
              <a:t>生産機械</a:t>
            </a:r>
          </a:p>
        </p:txBody>
      </p:sp>
      <p:sp>
        <p:nvSpPr>
          <p:cNvPr id="19" name="円形吹き出し 18">
            <a:extLst>
              <a:ext uri="{FF2B5EF4-FFF2-40B4-BE49-F238E27FC236}">
                <a16:creationId xmlns:a16="http://schemas.microsoft.com/office/drawing/2014/main" id="{A85792EB-962F-AA77-3531-C7EEF1319AD2}"/>
              </a:ext>
            </a:extLst>
          </p:cNvPr>
          <p:cNvSpPr/>
          <p:nvPr/>
        </p:nvSpPr>
        <p:spPr>
          <a:xfrm>
            <a:off x="8602432" y="2064334"/>
            <a:ext cx="1310820" cy="856473"/>
          </a:xfrm>
          <a:prstGeom prst="wedgeEllipseCallou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kumimoji="1" lang="ja-JP" altLang="en-US">
                <a:solidFill>
                  <a:schemeClr val="bg1"/>
                </a:solidFill>
              </a:rPr>
              <a:t>作業者</a:t>
            </a:r>
          </a:p>
        </p:txBody>
      </p:sp>
    </p:spTree>
    <p:extLst>
      <p:ext uri="{BB962C8B-B14F-4D97-AF65-F5344CB8AC3E}">
        <p14:creationId xmlns:p14="http://schemas.microsoft.com/office/powerpoint/2010/main" val="969653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18" grpId="0" animBg="1"/>
      <p:bldP spid="1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48045A1-45E4-0EA0-3D3F-7F2E896C8B12}"/>
              </a:ext>
            </a:extLst>
          </p:cNvPr>
          <p:cNvSpPr>
            <a:spLocks noGrp="1"/>
          </p:cNvSpPr>
          <p:nvPr>
            <p:ph type="title"/>
          </p:nvPr>
        </p:nvSpPr>
        <p:spPr/>
        <p:txBody>
          <a:bodyPr/>
          <a:lstStyle/>
          <a:p>
            <a:r>
              <a:rPr lang="ja-JP" altLang="en-US"/>
              <a:t>接近推定方法</a:t>
            </a:r>
            <a:endParaRPr kumimoji="1" lang="ja-JP" altLang="en-US"/>
          </a:p>
        </p:txBody>
      </p:sp>
      <p:pic>
        <p:nvPicPr>
          <p:cNvPr id="5" name="コンテンツ プレースホルダー 4" descr="テキスト&#10;&#10;自動的に生成された説明">
            <a:extLst>
              <a:ext uri="{FF2B5EF4-FFF2-40B4-BE49-F238E27FC236}">
                <a16:creationId xmlns:a16="http://schemas.microsoft.com/office/drawing/2014/main" id="{9DBA9219-280B-4B3F-5E7C-8E132D2C9EE1}"/>
              </a:ext>
            </a:extLst>
          </p:cNvPr>
          <p:cNvPicPr>
            <a:picLocks noGrp="1" noChangeAspect="1"/>
          </p:cNvPicPr>
          <p:nvPr>
            <p:ph idx="1"/>
          </p:nvPr>
        </p:nvPicPr>
        <p:blipFill>
          <a:blip r:embed="rId2"/>
          <a:stretch>
            <a:fillRect/>
          </a:stretch>
        </p:blipFill>
        <p:spPr>
          <a:xfrm>
            <a:off x="201460" y="2125391"/>
            <a:ext cx="7113731" cy="3469867"/>
          </a:xfrm>
        </p:spPr>
      </p:pic>
      <p:cxnSp>
        <p:nvCxnSpPr>
          <p:cNvPr id="7" name="直線コネクタ 6">
            <a:extLst>
              <a:ext uri="{FF2B5EF4-FFF2-40B4-BE49-F238E27FC236}">
                <a16:creationId xmlns:a16="http://schemas.microsoft.com/office/drawing/2014/main" id="{0779DD02-E990-6FD1-57CD-8AE45A75F06C}"/>
              </a:ext>
            </a:extLst>
          </p:cNvPr>
          <p:cNvCxnSpPr>
            <a:cxnSpLocks/>
          </p:cNvCxnSpPr>
          <p:nvPr/>
        </p:nvCxnSpPr>
        <p:spPr>
          <a:xfrm>
            <a:off x="6193967" y="2125391"/>
            <a:ext cx="1110334" cy="0"/>
          </a:xfrm>
          <a:prstGeom prst="line">
            <a:avLst/>
          </a:prstGeom>
          <a:ln w="76200"/>
        </p:spPr>
        <p:style>
          <a:lnRef idx="2">
            <a:schemeClr val="accent3"/>
          </a:lnRef>
          <a:fillRef idx="0">
            <a:schemeClr val="accent3"/>
          </a:fillRef>
          <a:effectRef idx="1">
            <a:schemeClr val="accent3"/>
          </a:effectRef>
          <a:fontRef idx="minor">
            <a:schemeClr val="tx1"/>
          </a:fontRef>
        </p:style>
      </p:cxnSp>
      <p:cxnSp>
        <p:nvCxnSpPr>
          <p:cNvPr id="8" name="直線コネクタ 7">
            <a:extLst>
              <a:ext uri="{FF2B5EF4-FFF2-40B4-BE49-F238E27FC236}">
                <a16:creationId xmlns:a16="http://schemas.microsoft.com/office/drawing/2014/main" id="{4A1BFB77-6597-86BA-C639-CA14830FD431}"/>
              </a:ext>
            </a:extLst>
          </p:cNvPr>
          <p:cNvCxnSpPr>
            <a:cxnSpLocks/>
          </p:cNvCxnSpPr>
          <p:nvPr/>
        </p:nvCxnSpPr>
        <p:spPr>
          <a:xfrm flipV="1">
            <a:off x="6204857" y="2125391"/>
            <a:ext cx="0" cy="3469867"/>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 name="直線コネクタ 10">
            <a:extLst>
              <a:ext uri="{FF2B5EF4-FFF2-40B4-BE49-F238E27FC236}">
                <a16:creationId xmlns:a16="http://schemas.microsoft.com/office/drawing/2014/main" id="{465E87B9-C3BF-A789-1DF7-F275895D3ECD}"/>
              </a:ext>
            </a:extLst>
          </p:cNvPr>
          <p:cNvCxnSpPr>
            <a:cxnSpLocks/>
          </p:cNvCxnSpPr>
          <p:nvPr/>
        </p:nvCxnSpPr>
        <p:spPr>
          <a:xfrm>
            <a:off x="7326077" y="2125391"/>
            <a:ext cx="0" cy="3469867"/>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FBEFDD8C-CB26-D490-A29A-FE8E14D4BB85}"/>
              </a:ext>
            </a:extLst>
          </p:cNvPr>
          <p:cNvCxnSpPr>
            <a:cxnSpLocks/>
          </p:cNvCxnSpPr>
          <p:nvPr/>
        </p:nvCxnSpPr>
        <p:spPr>
          <a:xfrm>
            <a:off x="6204857" y="5595258"/>
            <a:ext cx="1110334" cy="0"/>
          </a:xfrm>
          <a:prstGeom prst="line">
            <a:avLst/>
          </a:prstGeom>
          <a:ln w="76200">
            <a:solidFill>
              <a:srgbClr val="FFC000"/>
            </a:solidFill>
          </a:ln>
        </p:spPr>
        <p:style>
          <a:lnRef idx="1">
            <a:schemeClr val="accent1"/>
          </a:lnRef>
          <a:fillRef idx="0">
            <a:schemeClr val="accent1"/>
          </a:fillRef>
          <a:effectRef idx="0">
            <a:schemeClr val="accent1"/>
          </a:effectRef>
          <a:fontRef idx="minor">
            <a:schemeClr val="tx1"/>
          </a:fontRef>
        </p:style>
      </p:cxnSp>
      <p:sp>
        <p:nvSpPr>
          <p:cNvPr id="18" name="右矢印 17">
            <a:extLst>
              <a:ext uri="{FF2B5EF4-FFF2-40B4-BE49-F238E27FC236}">
                <a16:creationId xmlns:a16="http://schemas.microsoft.com/office/drawing/2014/main" id="{CE95BD2D-6D72-9522-077B-4DA4ECF66542}"/>
              </a:ext>
            </a:extLst>
          </p:cNvPr>
          <p:cNvSpPr/>
          <p:nvPr/>
        </p:nvSpPr>
        <p:spPr>
          <a:xfrm>
            <a:off x="7505686" y="2950029"/>
            <a:ext cx="1627424" cy="1502228"/>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en-US" altLang="ja-JP" dirty="0">
              <a:solidFill>
                <a:schemeClr val="bg1"/>
              </a:solidFill>
            </a:endParaRPr>
          </a:p>
          <a:p>
            <a:pPr algn="ctr"/>
            <a:r>
              <a:rPr kumimoji="1" lang="en-US" altLang="ja-JP" dirty="0">
                <a:solidFill>
                  <a:schemeClr val="bg1"/>
                </a:solidFill>
              </a:rPr>
              <a:t>10</a:t>
            </a:r>
            <a:r>
              <a:rPr kumimoji="1" lang="ja-JP" altLang="en-US">
                <a:solidFill>
                  <a:schemeClr val="bg1"/>
                </a:solidFill>
              </a:rPr>
              <a:t>個</a:t>
            </a:r>
            <a:endParaRPr kumimoji="1" lang="en-US" altLang="ja-JP" dirty="0">
              <a:solidFill>
                <a:schemeClr val="bg1"/>
              </a:solidFill>
            </a:endParaRPr>
          </a:p>
          <a:p>
            <a:pPr algn="ctr"/>
            <a:r>
              <a:rPr kumimoji="1" lang="ja-JP" altLang="en-US">
                <a:solidFill>
                  <a:schemeClr val="bg1"/>
                </a:solidFill>
              </a:rPr>
              <a:t>取り出す</a:t>
            </a:r>
            <a:endParaRPr kumimoji="1" lang="en-US" altLang="ja-JP" dirty="0">
              <a:solidFill>
                <a:schemeClr val="bg1"/>
              </a:solidFill>
            </a:endParaRPr>
          </a:p>
          <a:p>
            <a:pPr algn="ctr"/>
            <a:endParaRPr kumimoji="1" lang="ja-JP" altLang="en-US">
              <a:solidFill>
                <a:schemeClr val="bg1"/>
              </a:solidFill>
            </a:endParaRPr>
          </a:p>
        </p:txBody>
      </p:sp>
      <p:sp>
        <p:nvSpPr>
          <p:cNvPr id="20" name="テキスト ボックス 19">
            <a:extLst>
              <a:ext uri="{FF2B5EF4-FFF2-40B4-BE49-F238E27FC236}">
                <a16:creationId xmlns:a16="http://schemas.microsoft.com/office/drawing/2014/main" id="{1D4112CC-7E78-4478-1291-A21F7801F123}"/>
              </a:ext>
            </a:extLst>
          </p:cNvPr>
          <p:cNvSpPr txBox="1"/>
          <p:nvPr/>
        </p:nvSpPr>
        <p:spPr>
          <a:xfrm>
            <a:off x="9103225" y="2859651"/>
            <a:ext cx="3009826" cy="1815882"/>
          </a:xfrm>
          <a:prstGeom prst="rect">
            <a:avLst/>
          </a:prstGeom>
          <a:noFill/>
        </p:spPr>
        <p:txBody>
          <a:bodyPr wrap="square" rtlCol="0">
            <a:spAutoFit/>
          </a:bodyPr>
          <a:lstStyle/>
          <a:p>
            <a:r>
              <a:rPr kumimoji="1" lang="ja-JP" altLang="en-US" sz="2800"/>
              <a:t>取り出した</a:t>
            </a:r>
            <a:r>
              <a:rPr kumimoji="1" lang="en-US" altLang="ja-JP" sz="2800" dirty="0"/>
              <a:t>RSSI</a:t>
            </a:r>
            <a:r>
              <a:rPr kumimoji="1" lang="ja-JP" altLang="en-US" sz="2800"/>
              <a:t>値の平均値が閾値以上の場合、</a:t>
            </a:r>
            <a:endParaRPr kumimoji="1" lang="en-US" altLang="ja-JP" sz="2800" dirty="0"/>
          </a:p>
          <a:p>
            <a:r>
              <a:rPr kumimoji="1" lang="ja-JP" altLang="en-US" sz="2800"/>
              <a:t>接近判定を行う</a:t>
            </a:r>
            <a:endParaRPr kumimoji="1" lang="en-US" altLang="ja-JP" sz="2800" dirty="0"/>
          </a:p>
        </p:txBody>
      </p:sp>
      <p:sp>
        <p:nvSpPr>
          <p:cNvPr id="21" name="テキスト ボックス 20">
            <a:extLst>
              <a:ext uri="{FF2B5EF4-FFF2-40B4-BE49-F238E27FC236}">
                <a16:creationId xmlns:a16="http://schemas.microsoft.com/office/drawing/2014/main" id="{56424805-42A5-7A4D-EF88-E0ADACC410E1}"/>
              </a:ext>
            </a:extLst>
          </p:cNvPr>
          <p:cNvSpPr txBox="1"/>
          <p:nvPr/>
        </p:nvSpPr>
        <p:spPr>
          <a:xfrm>
            <a:off x="1790301" y="5867401"/>
            <a:ext cx="3936047" cy="400110"/>
          </a:xfrm>
          <a:prstGeom prst="rect">
            <a:avLst/>
          </a:prstGeom>
          <a:noFill/>
        </p:spPr>
        <p:txBody>
          <a:bodyPr wrap="square" rtlCol="0">
            <a:spAutoFit/>
          </a:bodyPr>
          <a:lstStyle/>
          <a:p>
            <a:r>
              <a:rPr kumimoji="1" lang="en-US" altLang="ja-JP" sz="2000" dirty="0"/>
              <a:t>11</a:t>
            </a:r>
            <a:r>
              <a:rPr kumimoji="1" lang="ja-JP" altLang="en-US" sz="2000"/>
              <a:t>月</a:t>
            </a:r>
            <a:r>
              <a:rPr kumimoji="1" lang="en-US" altLang="ja-JP" sz="2000" dirty="0"/>
              <a:t>9</a:t>
            </a:r>
            <a:r>
              <a:rPr kumimoji="1" lang="ja-JP" altLang="en-US" sz="2000"/>
              <a:t>日における</a:t>
            </a:r>
            <a:r>
              <a:rPr kumimoji="1" lang="en-US" altLang="ja-JP" sz="2000" dirty="0"/>
              <a:t>BLE</a:t>
            </a:r>
            <a:r>
              <a:rPr kumimoji="1" lang="ja-JP" altLang="en-US" sz="2000"/>
              <a:t>のログ</a:t>
            </a:r>
          </a:p>
        </p:txBody>
      </p:sp>
      <p:sp>
        <p:nvSpPr>
          <p:cNvPr id="3" name="円形吹き出し 2">
            <a:extLst>
              <a:ext uri="{FF2B5EF4-FFF2-40B4-BE49-F238E27FC236}">
                <a16:creationId xmlns:a16="http://schemas.microsoft.com/office/drawing/2014/main" id="{967F956A-E850-9683-9D51-0E7D5D3BECB3}"/>
              </a:ext>
            </a:extLst>
          </p:cNvPr>
          <p:cNvSpPr/>
          <p:nvPr/>
        </p:nvSpPr>
        <p:spPr>
          <a:xfrm>
            <a:off x="6509657" y="1271096"/>
            <a:ext cx="1186543" cy="721134"/>
          </a:xfrm>
          <a:prstGeom prst="wedgeEllipseCallou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en-US" altLang="ja-JP" dirty="0">
                <a:solidFill>
                  <a:schemeClr val="bg1"/>
                </a:solidFill>
              </a:rPr>
              <a:t>RSSI</a:t>
            </a:r>
            <a:r>
              <a:rPr kumimoji="1" lang="ja-JP" altLang="en-US">
                <a:solidFill>
                  <a:schemeClr val="bg1"/>
                </a:solidFill>
              </a:rPr>
              <a:t>値</a:t>
            </a:r>
          </a:p>
        </p:txBody>
      </p:sp>
    </p:spTree>
    <p:extLst>
      <p:ext uri="{BB962C8B-B14F-4D97-AF65-F5344CB8AC3E}">
        <p14:creationId xmlns:p14="http://schemas.microsoft.com/office/powerpoint/2010/main" val="19964687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52812B-2A43-D2E3-9351-4EA84FB6A1CD}"/>
              </a:ext>
            </a:extLst>
          </p:cNvPr>
          <p:cNvSpPr>
            <a:spLocks noGrp="1"/>
          </p:cNvSpPr>
          <p:nvPr>
            <p:ph type="title"/>
          </p:nvPr>
        </p:nvSpPr>
        <p:spPr>
          <a:xfrm>
            <a:off x="3638979" y="179046"/>
            <a:ext cx="8948057" cy="1293028"/>
          </a:xfrm>
        </p:spPr>
        <p:txBody>
          <a:bodyPr/>
          <a:lstStyle/>
          <a:p>
            <a:r>
              <a:rPr kumimoji="1" lang="ja-JP" altLang="en-US"/>
              <a:t>閾値の選定方法</a:t>
            </a:r>
          </a:p>
        </p:txBody>
      </p:sp>
      <p:sp>
        <p:nvSpPr>
          <p:cNvPr id="3" name="コンテンツ プレースホルダー 2">
            <a:extLst>
              <a:ext uri="{FF2B5EF4-FFF2-40B4-BE49-F238E27FC236}">
                <a16:creationId xmlns:a16="http://schemas.microsoft.com/office/drawing/2014/main" id="{C6743E95-E06B-772C-C980-80E8C9B9CC1F}"/>
              </a:ext>
            </a:extLst>
          </p:cNvPr>
          <p:cNvSpPr>
            <a:spLocks noGrp="1"/>
          </p:cNvSpPr>
          <p:nvPr>
            <p:ph idx="1"/>
          </p:nvPr>
        </p:nvSpPr>
        <p:spPr>
          <a:xfrm>
            <a:off x="-120468" y="7374712"/>
            <a:ext cx="11800114" cy="4024125"/>
          </a:xfrm>
        </p:spPr>
        <p:txBody>
          <a:bodyPr>
            <a:normAutofit/>
          </a:bodyPr>
          <a:lstStyle/>
          <a:p>
            <a:pPr marL="0" indent="0">
              <a:buNone/>
            </a:pPr>
            <a:endParaRPr lang="en-US" altLang="ja-JP" sz="3200" dirty="0"/>
          </a:p>
          <a:p>
            <a:pPr marL="0" indent="0">
              <a:buNone/>
            </a:pPr>
            <a:endParaRPr lang="en-US" altLang="ja-JP" sz="3200" dirty="0"/>
          </a:p>
          <a:p>
            <a:pPr marL="0" indent="0">
              <a:buNone/>
            </a:pPr>
            <a:endParaRPr lang="en-US" altLang="ja-JP" sz="3200" dirty="0"/>
          </a:p>
          <a:p>
            <a:pPr marL="0" indent="0">
              <a:buNone/>
            </a:pPr>
            <a:endParaRPr kumimoji="1" lang="ja-JP" altLang="en-US" sz="3200"/>
          </a:p>
        </p:txBody>
      </p:sp>
      <p:pic>
        <p:nvPicPr>
          <p:cNvPr id="6" name="図 5" descr="テキスト&#10;&#10;自動的に生成された説明">
            <a:extLst>
              <a:ext uri="{FF2B5EF4-FFF2-40B4-BE49-F238E27FC236}">
                <a16:creationId xmlns:a16="http://schemas.microsoft.com/office/drawing/2014/main" id="{5C973470-5E29-6332-C567-80633E70CB89}"/>
              </a:ext>
            </a:extLst>
          </p:cNvPr>
          <p:cNvPicPr>
            <a:picLocks noChangeAspect="1"/>
          </p:cNvPicPr>
          <p:nvPr/>
        </p:nvPicPr>
        <p:blipFill>
          <a:blip r:embed="rId2"/>
          <a:stretch>
            <a:fillRect/>
          </a:stretch>
        </p:blipFill>
        <p:spPr>
          <a:xfrm>
            <a:off x="231867" y="1654117"/>
            <a:ext cx="3487114" cy="5038639"/>
          </a:xfrm>
          <a:prstGeom prst="rect">
            <a:avLst/>
          </a:prstGeom>
        </p:spPr>
      </p:pic>
      <p:sp>
        <p:nvSpPr>
          <p:cNvPr id="7" name="テキスト ボックス 6">
            <a:extLst>
              <a:ext uri="{FF2B5EF4-FFF2-40B4-BE49-F238E27FC236}">
                <a16:creationId xmlns:a16="http://schemas.microsoft.com/office/drawing/2014/main" id="{4EFA6EFA-6798-F783-3772-B29A754A3612}"/>
              </a:ext>
            </a:extLst>
          </p:cNvPr>
          <p:cNvSpPr txBox="1"/>
          <p:nvPr/>
        </p:nvSpPr>
        <p:spPr>
          <a:xfrm>
            <a:off x="122894" y="684284"/>
            <a:ext cx="4051109" cy="830997"/>
          </a:xfrm>
          <a:prstGeom prst="rect">
            <a:avLst/>
          </a:prstGeom>
          <a:noFill/>
        </p:spPr>
        <p:txBody>
          <a:bodyPr wrap="none" rtlCol="0">
            <a:spAutoFit/>
          </a:bodyPr>
          <a:lstStyle/>
          <a:p>
            <a:r>
              <a:rPr kumimoji="1" lang="ja-JP" altLang="en-US" sz="2400"/>
              <a:t>目視で確認した作業者が</a:t>
            </a:r>
            <a:endParaRPr kumimoji="1" lang="en-US" altLang="ja-JP" sz="2400" dirty="0"/>
          </a:p>
          <a:p>
            <a:r>
              <a:rPr kumimoji="1" lang="ja-JP" altLang="en-US" sz="2400"/>
              <a:t>生産機械に近づいている時間</a:t>
            </a:r>
          </a:p>
        </p:txBody>
      </p:sp>
      <p:pic>
        <p:nvPicPr>
          <p:cNvPr id="10" name="図 9" descr="テキスト が含まれている画像&#10;&#10;自動的に生成された説明">
            <a:extLst>
              <a:ext uri="{FF2B5EF4-FFF2-40B4-BE49-F238E27FC236}">
                <a16:creationId xmlns:a16="http://schemas.microsoft.com/office/drawing/2014/main" id="{3A28F0A2-3BE1-A13F-70DD-156EE8E6802B}"/>
              </a:ext>
            </a:extLst>
          </p:cNvPr>
          <p:cNvPicPr>
            <a:picLocks noChangeAspect="1"/>
          </p:cNvPicPr>
          <p:nvPr/>
        </p:nvPicPr>
        <p:blipFill>
          <a:blip r:embed="rId3"/>
          <a:stretch>
            <a:fillRect/>
          </a:stretch>
        </p:blipFill>
        <p:spPr>
          <a:xfrm>
            <a:off x="5338558" y="1009656"/>
            <a:ext cx="4915057" cy="5838915"/>
          </a:xfrm>
          <a:prstGeom prst="rect">
            <a:avLst/>
          </a:prstGeom>
        </p:spPr>
      </p:pic>
      <p:cxnSp>
        <p:nvCxnSpPr>
          <p:cNvPr id="15" name="直線コネクタ 14">
            <a:extLst>
              <a:ext uri="{FF2B5EF4-FFF2-40B4-BE49-F238E27FC236}">
                <a16:creationId xmlns:a16="http://schemas.microsoft.com/office/drawing/2014/main" id="{24572119-4304-0BF1-9E68-46C70ED5B57F}"/>
              </a:ext>
            </a:extLst>
          </p:cNvPr>
          <p:cNvCxnSpPr>
            <a:cxnSpLocks/>
          </p:cNvCxnSpPr>
          <p:nvPr/>
        </p:nvCxnSpPr>
        <p:spPr>
          <a:xfrm flipV="1">
            <a:off x="416808" y="1695045"/>
            <a:ext cx="0" cy="345703"/>
          </a:xfrm>
          <a:prstGeom prst="line">
            <a:avLst/>
          </a:prstGeom>
          <a:ln w="76200"/>
        </p:spPr>
        <p:style>
          <a:lnRef idx="2">
            <a:schemeClr val="accent3"/>
          </a:lnRef>
          <a:fillRef idx="0">
            <a:schemeClr val="accent3"/>
          </a:fillRef>
          <a:effectRef idx="1">
            <a:schemeClr val="accent3"/>
          </a:effectRef>
          <a:fontRef idx="minor">
            <a:schemeClr val="tx1"/>
          </a:fontRef>
        </p:style>
      </p:cxnSp>
      <p:cxnSp>
        <p:nvCxnSpPr>
          <p:cNvPr id="18" name="直線コネクタ 17">
            <a:extLst>
              <a:ext uri="{FF2B5EF4-FFF2-40B4-BE49-F238E27FC236}">
                <a16:creationId xmlns:a16="http://schemas.microsoft.com/office/drawing/2014/main" id="{C4369B87-F1A4-7CA0-E359-7B38BB1B8B00}"/>
              </a:ext>
            </a:extLst>
          </p:cNvPr>
          <p:cNvCxnSpPr>
            <a:cxnSpLocks/>
          </p:cNvCxnSpPr>
          <p:nvPr/>
        </p:nvCxnSpPr>
        <p:spPr>
          <a:xfrm>
            <a:off x="416807" y="2054437"/>
            <a:ext cx="3243943" cy="0"/>
          </a:xfrm>
          <a:prstGeom prst="line">
            <a:avLst/>
          </a:prstGeom>
          <a:ln w="76200"/>
        </p:spPr>
        <p:style>
          <a:lnRef idx="2">
            <a:schemeClr val="accent3"/>
          </a:lnRef>
          <a:fillRef idx="0">
            <a:schemeClr val="accent3"/>
          </a:fillRef>
          <a:effectRef idx="1">
            <a:schemeClr val="accent3"/>
          </a:effectRef>
          <a:fontRef idx="minor">
            <a:schemeClr val="tx1"/>
          </a:fontRef>
        </p:style>
      </p:cxnSp>
      <p:cxnSp>
        <p:nvCxnSpPr>
          <p:cNvPr id="21" name="直線コネクタ 20">
            <a:extLst>
              <a:ext uri="{FF2B5EF4-FFF2-40B4-BE49-F238E27FC236}">
                <a16:creationId xmlns:a16="http://schemas.microsoft.com/office/drawing/2014/main" id="{86FD6DA7-8F27-F289-7CE3-C8571A74884B}"/>
              </a:ext>
            </a:extLst>
          </p:cNvPr>
          <p:cNvCxnSpPr/>
          <p:nvPr/>
        </p:nvCxnSpPr>
        <p:spPr>
          <a:xfrm>
            <a:off x="416808" y="1678367"/>
            <a:ext cx="3243943" cy="0"/>
          </a:xfrm>
          <a:prstGeom prst="line">
            <a:avLst/>
          </a:prstGeom>
          <a:ln w="76200"/>
        </p:spPr>
        <p:style>
          <a:lnRef idx="1">
            <a:schemeClr val="accent3"/>
          </a:lnRef>
          <a:fillRef idx="0">
            <a:schemeClr val="accent3"/>
          </a:fillRef>
          <a:effectRef idx="0">
            <a:schemeClr val="accent3"/>
          </a:effectRef>
          <a:fontRef idx="minor">
            <a:schemeClr val="tx1"/>
          </a:fontRef>
        </p:style>
      </p:cxnSp>
      <p:cxnSp>
        <p:nvCxnSpPr>
          <p:cNvPr id="23" name="直線コネクタ 22">
            <a:extLst>
              <a:ext uri="{FF2B5EF4-FFF2-40B4-BE49-F238E27FC236}">
                <a16:creationId xmlns:a16="http://schemas.microsoft.com/office/drawing/2014/main" id="{9BE257E7-578E-13B0-EE9C-01AD954F9A80}"/>
              </a:ext>
            </a:extLst>
          </p:cNvPr>
          <p:cNvCxnSpPr/>
          <p:nvPr/>
        </p:nvCxnSpPr>
        <p:spPr>
          <a:xfrm>
            <a:off x="3638979" y="1701807"/>
            <a:ext cx="0" cy="332178"/>
          </a:xfrm>
          <a:prstGeom prst="line">
            <a:avLst/>
          </a:prstGeom>
          <a:ln w="76200"/>
        </p:spPr>
        <p:style>
          <a:lnRef idx="2">
            <a:schemeClr val="accent3"/>
          </a:lnRef>
          <a:fillRef idx="0">
            <a:schemeClr val="accent3"/>
          </a:fillRef>
          <a:effectRef idx="1">
            <a:schemeClr val="accent3"/>
          </a:effectRef>
          <a:fontRef idx="minor">
            <a:schemeClr val="tx1"/>
          </a:fontRef>
        </p:style>
      </p:cxnSp>
      <p:cxnSp>
        <p:nvCxnSpPr>
          <p:cNvPr id="5" name="直線コネクタ 4">
            <a:extLst>
              <a:ext uri="{FF2B5EF4-FFF2-40B4-BE49-F238E27FC236}">
                <a16:creationId xmlns:a16="http://schemas.microsoft.com/office/drawing/2014/main" id="{C084F6B6-76F4-6E5B-6F6D-4731FCACE9E0}"/>
              </a:ext>
            </a:extLst>
          </p:cNvPr>
          <p:cNvCxnSpPr/>
          <p:nvPr/>
        </p:nvCxnSpPr>
        <p:spPr>
          <a:xfrm>
            <a:off x="10888008" y="841534"/>
            <a:ext cx="79163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直線コネクタ 7">
            <a:extLst>
              <a:ext uri="{FF2B5EF4-FFF2-40B4-BE49-F238E27FC236}">
                <a16:creationId xmlns:a16="http://schemas.microsoft.com/office/drawing/2014/main" id="{87B450AD-36F4-DF64-9C27-9F319741204D}"/>
              </a:ext>
            </a:extLst>
          </p:cNvPr>
          <p:cNvCxnSpPr>
            <a:cxnSpLocks/>
          </p:cNvCxnSpPr>
          <p:nvPr/>
        </p:nvCxnSpPr>
        <p:spPr>
          <a:xfrm>
            <a:off x="9461977" y="1052353"/>
            <a:ext cx="0" cy="2804730"/>
          </a:xfrm>
          <a:prstGeom prst="line">
            <a:avLst/>
          </a:prstGeom>
          <a:ln w="76200"/>
        </p:spPr>
        <p:style>
          <a:lnRef idx="1">
            <a:schemeClr val="accent3"/>
          </a:lnRef>
          <a:fillRef idx="0">
            <a:schemeClr val="accent3"/>
          </a:fillRef>
          <a:effectRef idx="0">
            <a:schemeClr val="accent3"/>
          </a:effectRef>
          <a:fontRef idx="minor">
            <a:schemeClr val="tx1"/>
          </a:fontRef>
        </p:style>
      </p:cxnSp>
      <p:cxnSp>
        <p:nvCxnSpPr>
          <p:cNvPr id="14" name="直線コネクタ 13">
            <a:extLst>
              <a:ext uri="{FF2B5EF4-FFF2-40B4-BE49-F238E27FC236}">
                <a16:creationId xmlns:a16="http://schemas.microsoft.com/office/drawing/2014/main" id="{877D0B70-B1B3-3475-0BF1-9F62ADE55776}"/>
              </a:ext>
            </a:extLst>
          </p:cNvPr>
          <p:cNvCxnSpPr>
            <a:cxnSpLocks/>
          </p:cNvCxnSpPr>
          <p:nvPr/>
        </p:nvCxnSpPr>
        <p:spPr>
          <a:xfrm>
            <a:off x="9461977" y="1013130"/>
            <a:ext cx="791638" cy="0"/>
          </a:xfrm>
          <a:prstGeom prst="line">
            <a:avLst/>
          </a:prstGeom>
          <a:ln w="76200"/>
        </p:spPr>
        <p:style>
          <a:lnRef idx="1">
            <a:schemeClr val="accent3"/>
          </a:lnRef>
          <a:fillRef idx="0">
            <a:schemeClr val="accent3"/>
          </a:fillRef>
          <a:effectRef idx="0">
            <a:schemeClr val="accent3"/>
          </a:effectRef>
          <a:fontRef idx="minor">
            <a:schemeClr val="tx1"/>
          </a:fontRef>
        </p:style>
      </p:cxnSp>
      <p:cxnSp>
        <p:nvCxnSpPr>
          <p:cNvPr id="22" name="直線コネクタ 21">
            <a:extLst>
              <a:ext uri="{FF2B5EF4-FFF2-40B4-BE49-F238E27FC236}">
                <a16:creationId xmlns:a16="http://schemas.microsoft.com/office/drawing/2014/main" id="{D4D24BF3-348F-B067-9CAD-CC23379C90EA}"/>
              </a:ext>
            </a:extLst>
          </p:cNvPr>
          <p:cNvCxnSpPr>
            <a:cxnSpLocks/>
          </p:cNvCxnSpPr>
          <p:nvPr/>
        </p:nvCxnSpPr>
        <p:spPr>
          <a:xfrm>
            <a:off x="9461977" y="3857083"/>
            <a:ext cx="791638" cy="0"/>
          </a:xfrm>
          <a:prstGeom prst="line">
            <a:avLst/>
          </a:prstGeom>
          <a:ln w="76200"/>
        </p:spPr>
        <p:style>
          <a:lnRef idx="1">
            <a:schemeClr val="accent3"/>
          </a:lnRef>
          <a:fillRef idx="0">
            <a:schemeClr val="accent3"/>
          </a:fillRef>
          <a:effectRef idx="0">
            <a:schemeClr val="accent3"/>
          </a:effectRef>
          <a:fontRef idx="minor">
            <a:schemeClr val="tx1"/>
          </a:fontRef>
        </p:style>
      </p:cxnSp>
      <p:cxnSp>
        <p:nvCxnSpPr>
          <p:cNvPr id="24" name="直線コネクタ 23">
            <a:extLst>
              <a:ext uri="{FF2B5EF4-FFF2-40B4-BE49-F238E27FC236}">
                <a16:creationId xmlns:a16="http://schemas.microsoft.com/office/drawing/2014/main" id="{7C47A8FE-983D-B675-1205-F3F14F5F35B5}"/>
              </a:ext>
            </a:extLst>
          </p:cNvPr>
          <p:cNvCxnSpPr>
            <a:cxnSpLocks/>
          </p:cNvCxnSpPr>
          <p:nvPr/>
        </p:nvCxnSpPr>
        <p:spPr>
          <a:xfrm>
            <a:off x="10253615" y="1016605"/>
            <a:ext cx="0" cy="2804730"/>
          </a:xfrm>
          <a:prstGeom prst="line">
            <a:avLst/>
          </a:prstGeom>
          <a:ln w="76200"/>
        </p:spPr>
        <p:style>
          <a:lnRef idx="1">
            <a:schemeClr val="accent3"/>
          </a:lnRef>
          <a:fillRef idx="0">
            <a:schemeClr val="accent3"/>
          </a:fillRef>
          <a:effectRef idx="0">
            <a:schemeClr val="accent3"/>
          </a:effectRef>
          <a:fontRef idx="minor">
            <a:schemeClr val="tx1"/>
          </a:fontRef>
        </p:style>
      </p:cxnSp>
      <p:sp>
        <p:nvSpPr>
          <p:cNvPr id="28" name="右矢印 27">
            <a:extLst>
              <a:ext uri="{FF2B5EF4-FFF2-40B4-BE49-F238E27FC236}">
                <a16:creationId xmlns:a16="http://schemas.microsoft.com/office/drawing/2014/main" id="{B5D6B846-E161-CAF8-2EB4-9402C1D96734}"/>
              </a:ext>
            </a:extLst>
          </p:cNvPr>
          <p:cNvSpPr/>
          <p:nvPr/>
        </p:nvSpPr>
        <p:spPr>
          <a:xfrm>
            <a:off x="10253615" y="1967350"/>
            <a:ext cx="563994" cy="402772"/>
          </a:xfrm>
          <a:prstGeom prst="right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29" name="テキスト ボックス 28">
            <a:extLst>
              <a:ext uri="{FF2B5EF4-FFF2-40B4-BE49-F238E27FC236}">
                <a16:creationId xmlns:a16="http://schemas.microsoft.com/office/drawing/2014/main" id="{01D8CC77-EAFA-B4F0-9058-E03801F2446E}"/>
              </a:ext>
            </a:extLst>
          </p:cNvPr>
          <p:cNvSpPr txBox="1"/>
          <p:nvPr/>
        </p:nvSpPr>
        <p:spPr>
          <a:xfrm>
            <a:off x="10736425" y="1831441"/>
            <a:ext cx="1467068" cy="707886"/>
          </a:xfrm>
          <a:prstGeom prst="rect">
            <a:avLst/>
          </a:prstGeom>
          <a:noFill/>
        </p:spPr>
        <p:txBody>
          <a:bodyPr wrap="none" rtlCol="0">
            <a:spAutoFit/>
          </a:bodyPr>
          <a:lstStyle/>
          <a:p>
            <a:r>
              <a:rPr kumimoji="1" lang="ja-JP" altLang="en-US" sz="2000"/>
              <a:t>正解データ</a:t>
            </a:r>
            <a:endParaRPr kumimoji="1" lang="en-US" altLang="ja-JP" sz="2000" dirty="0"/>
          </a:p>
          <a:p>
            <a:r>
              <a:rPr kumimoji="1" lang="ja-JP" altLang="en-US" sz="2000"/>
              <a:t>として扱う</a:t>
            </a:r>
          </a:p>
        </p:txBody>
      </p:sp>
    </p:spTree>
    <p:extLst>
      <p:ext uri="{BB962C8B-B14F-4D97-AF65-F5344CB8AC3E}">
        <p14:creationId xmlns:p14="http://schemas.microsoft.com/office/powerpoint/2010/main" val="3290373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7BB445-DDD1-0606-61DF-E88E0195F0ED}"/>
              </a:ext>
            </a:extLst>
          </p:cNvPr>
          <p:cNvSpPr>
            <a:spLocks noGrp="1"/>
          </p:cNvSpPr>
          <p:nvPr>
            <p:ph type="title"/>
          </p:nvPr>
        </p:nvSpPr>
        <p:spPr>
          <a:xfrm>
            <a:off x="2605540" y="289432"/>
            <a:ext cx="9404723" cy="1400530"/>
          </a:xfrm>
        </p:spPr>
        <p:txBody>
          <a:bodyPr/>
          <a:lstStyle/>
          <a:p>
            <a:r>
              <a:rPr kumimoji="1" lang="ja-JP" altLang="en-US"/>
              <a:t>生産機械ごとの閾値と</a:t>
            </a:r>
            <a:r>
              <a:rPr kumimoji="1" lang="en-US" altLang="ja-JP" dirty="0"/>
              <a:t>F</a:t>
            </a:r>
            <a:r>
              <a:rPr kumimoji="1" lang="ja-JP" altLang="en-US"/>
              <a:t>値</a:t>
            </a:r>
          </a:p>
        </p:txBody>
      </p:sp>
      <p:graphicFrame>
        <p:nvGraphicFramePr>
          <p:cNvPr id="7" name="コンテンツ プレースホルダー 6">
            <a:extLst>
              <a:ext uri="{FF2B5EF4-FFF2-40B4-BE49-F238E27FC236}">
                <a16:creationId xmlns:a16="http://schemas.microsoft.com/office/drawing/2014/main" id="{005A86D9-7A9F-CBEC-2DD4-D1BFA5AA8AB4}"/>
              </a:ext>
            </a:extLst>
          </p:cNvPr>
          <p:cNvGraphicFramePr>
            <a:graphicFrameLocks noGrp="1"/>
          </p:cNvGraphicFramePr>
          <p:nvPr>
            <p:ph idx="1"/>
            <p:extLst>
              <p:ext uri="{D42A27DB-BD31-4B8C-83A1-F6EECF244321}">
                <p14:modId xmlns:p14="http://schemas.microsoft.com/office/powerpoint/2010/main" val="3114723857"/>
              </p:ext>
            </p:extLst>
          </p:nvPr>
        </p:nvGraphicFramePr>
        <p:xfrm>
          <a:off x="1212542" y="1518497"/>
          <a:ext cx="8947149" cy="5050071"/>
        </p:xfrm>
        <a:graphic>
          <a:graphicData uri="http://schemas.openxmlformats.org/drawingml/2006/table">
            <a:tbl>
              <a:tblPr firstRow="1" bandRow="1">
                <a:tableStyleId>{F5AB1C69-6EDB-4FF4-983F-18BD219EF322}</a:tableStyleId>
              </a:tblPr>
              <a:tblGrid>
                <a:gridCol w="2982383">
                  <a:extLst>
                    <a:ext uri="{9D8B030D-6E8A-4147-A177-3AD203B41FA5}">
                      <a16:colId xmlns:a16="http://schemas.microsoft.com/office/drawing/2014/main" val="2515585049"/>
                    </a:ext>
                  </a:extLst>
                </a:gridCol>
                <a:gridCol w="2982383">
                  <a:extLst>
                    <a:ext uri="{9D8B030D-6E8A-4147-A177-3AD203B41FA5}">
                      <a16:colId xmlns:a16="http://schemas.microsoft.com/office/drawing/2014/main" val="2551183475"/>
                    </a:ext>
                  </a:extLst>
                </a:gridCol>
                <a:gridCol w="2982383">
                  <a:extLst>
                    <a:ext uri="{9D8B030D-6E8A-4147-A177-3AD203B41FA5}">
                      <a16:colId xmlns:a16="http://schemas.microsoft.com/office/drawing/2014/main" val="2906868663"/>
                    </a:ext>
                  </a:extLst>
                </a:gridCol>
              </a:tblGrid>
              <a:tr h="1052835">
                <a:tc>
                  <a:txBody>
                    <a:bodyPr/>
                    <a:lstStyle/>
                    <a:p>
                      <a:pPr algn="ctr"/>
                      <a:r>
                        <a:rPr kumimoji="1" lang="ja-JP" altLang="en-US" sz="2800">
                          <a:solidFill>
                            <a:schemeClr val="bg1"/>
                          </a:solidFill>
                        </a:rPr>
                        <a:t>生産機械</a:t>
                      </a:r>
                    </a:p>
                  </a:txBody>
                  <a:tcPr anchor="ctr"/>
                </a:tc>
                <a:tc>
                  <a:txBody>
                    <a:bodyPr/>
                    <a:lstStyle/>
                    <a:p>
                      <a:pPr algn="ctr"/>
                      <a:r>
                        <a:rPr kumimoji="1" lang="ja-JP" altLang="en-US" sz="2800">
                          <a:solidFill>
                            <a:schemeClr val="bg1"/>
                          </a:solidFill>
                        </a:rPr>
                        <a:t>閾値</a:t>
                      </a:r>
                    </a:p>
                  </a:txBody>
                  <a:tcPr anchor="ctr"/>
                </a:tc>
                <a:tc>
                  <a:txBody>
                    <a:bodyPr/>
                    <a:lstStyle/>
                    <a:p>
                      <a:pPr algn="ctr"/>
                      <a:r>
                        <a:rPr kumimoji="1" lang="en-US" altLang="ja-JP" sz="2800" dirty="0">
                          <a:solidFill>
                            <a:schemeClr val="bg1"/>
                          </a:solidFill>
                        </a:rPr>
                        <a:t>F</a:t>
                      </a:r>
                      <a:r>
                        <a:rPr kumimoji="1" lang="ja-JP" altLang="en-US" sz="2800">
                          <a:solidFill>
                            <a:schemeClr val="bg1"/>
                          </a:solidFill>
                        </a:rPr>
                        <a:t>値</a:t>
                      </a:r>
                    </a:p>
                  </a:txBody>
                  <a:tcPr anchor="ctr"/>
                </a:tc>
                <a:extLst>
                  <a:ext uri="{0D108BD9-81ED-4DB2-BD59-A6C34878D82A}">
                    <a16:rowId xmlns:a16="http://schemas.microsoft.com/office/drawing/2014/main" val="1101382589"/>
                  </a:ext>
                </a:extLst>
              </a:tr>
              <a:tr h="999309">
                <a:tc>
                  <a:txBody>
                    <a:bodyPr/>
                    <a:lstStyle/>
                    <a:p>
                      <a:pPr algn="ctr"/>
                      <a:r>
                        <a:rPr kumimoji="1" lang="en-US" altLang="ja-JP" sz="2800" dirty="0"/>
                        <a:t>M01</a:t>
                      </a:r>
                      <a:endParaRPr kumimoji="1" lang="ja-JP" altLang="en-US" sz="2800"/>
                    </a:p>
                  </a:txBody>
                  <a:tcPr anchor="ctr"/>
                </a:tc>
                <a:tc>
                  <a:txBody>
                    <a:bodyPr/>
                    <a:lstStyle/>
                    <a:p>
                      <a:pPr algn="ctr"/>
                      <a:r>
                        <a:rPr kumimoji="1" lang="en-US" altLang="ja-JP" sz="2800" dirty="0"/>
                        <a:t>-65</a:t>
                      </a:r>
                      <a:endParaRPr kumimoji="1" lang="ja-JP" altLang="en-US" sz="2800"/>
                    </a:p>
                  </a:txBody>
                  <a:tcPr anchor="ctr"/>
                </a:tc>
                <a:tc>
                  <a:txBody>
                    <a:bodyPr/>
                    <a:lstStyle/>
                    <a:p>
                      <a:pPr algn="ctr"/>
                      <a:r>
                        <a:rPr kumimoji="1" lang="en-US" altLang="ja-JP" sz="2800" dirty="0"/>
                        <a:t>0.55</a:t>
                      </a:r>
                      <a:endParaRPr kumimoji="1" lang="ja-JP" altLang="en-US" sz="2800"/>
                    </a:p>
                  </a:txBody>
                  <a:tcPr anchor="ctr"/>
                </a:tc>
                <a:extLst>
                  <a:ext uri="{0D108BD9-81ED-4DB2-BD59-A6C34878D82A}">
                    <a16:rowId xmlns:a16="http://schemas.microsoft.com/office/drawing/2014/main" val="1425698874"/>
                  </a:ext>
                </a:extLst>
              </a:tr>
              <a:tr h="999309">
                <a:tc>
                  <a:txBody>
                    <a:bodyPr/>
                    <a:lstStyle/>
                    <a:p>
                      <a:pPr algn="ctr"/>
                      <a:r>
                        <a:rPr kumimoji="1" lang="en-US" altLang="ja-JP" sz="2800" dirty="0"/>
                        <a:t>M02</a:t>
                      </a:r>
                      <a:endParaRPr kumimoji="1" lang="ja-JP" altLang="en-US" sz="2800"/>
                    </a:p>
                  </a:txBody>
                  <a:tcPr anchor="ctr"/>
                </a:tc>
                <a:tc>
                  <a:txBody>
                    <a:bodyPr/>
                    <a:lstStyle/>
                    <a:p>
                      <a:pPr algn="ctr"/>
                      <a:r>
                        <a:rPr kumimoji="1" lang="en-US" altLang="ja-JP" sz="2800" dirty="0"/>
                        <a:t>-54</a:t>
                      </a:r>
                      <a:endParaRPr kumimoji="1" lang="ja-JP" altLang="en-US" sz="2800"/>
                    </a:p>
                  </a:txBody>
                  <a:tcPr anchor="ctr"/>
                </a:tc>
                <a:tc>
                  <a:txBody>
                    <a:bodyPr/>
                    <a:lstStyle/>
                    <a:p>
                      <a:pPr algn="ctr"/>
                      <a:r>
                        <a:rPr kumimoji="1" lang="en-US" altLang="ja-JP" sz="2800" dirty="0"/>
                        <a:t>0.63</a:t>
                      </a:r>
                      <a:endParaRPr kumimoji="1" lang="ja-JP" altLang="en-US" sz="2800"/>
                    </a:p>
                  </a:txBody>
                  <a:tcPr anchor="ctr"/>
                </a:tc>
                <a:extLst>
                  <a:ext uri="{0D108BD9-81ED-4DB2-BD59-A6C34878D82A}">
                    <a16:rowId xmlns:a16="http://schemas.microsoft.com/office/drawing/2014/main" val="2134189433"/>
                  </a:ext>
                </a:extLst>
              </a:tr>
              <a:tr h="999309">
                <a:tc>
                  <a:txBody>
                    <a:bodyPr/>
                    <a:lstStyle/>
                    <a:p>
                      <a:pPr algn="ctr"/>
                      <a:r>
                        <a:rPr kumimoji="1" lang="en-US" altLang="ja-JP" sz="2800" dirty="0"/>
                        <a:t>M03</a:t>
                      </a:r>
                      <a:endParaRPr kumimoji="1" lang="ja-JP" altLang="en-US" sz="2800"/>
                    </a:p>
                  </a:txBody>
                  <a:tcPr anchor="ctr"/>
                </a:tc>
                <a:tc>
                  <a:txBody>
                    <a:bodyPr/>
                    <a:lstStyle/>
                    <a:p>
                      <a:pPr algn="ctr"/>
                      <a:r>
                        <a:rPr kumimoji="1" lang="en-US" altLang="ja-JP" sz="2800" dirty="0"/>
                        <a:t>-67</a:t>
                      </a:r>
                      <a:endParaRPr kumimoji="1" lang="ja-JP" altLang="en-US" sz="2800"/>
                    </a:p>
                  </a:txBody>
                  <a:tcPr anchor="ctr"/>
                </a:tc>
                <a:tc>
                  <a:txBody>
                    <a:bodyPr/>
                    <a:lstStyle/>
                    <a:p>
                      <a:pPr algn="ctr"/>
                      <a:r>
                        <a:rPr kumimoji="1" lang="en-US" altLang="ja-JP" sz="2800" dirty="0"/>
                        <a:t>0.44</a:t>
                      </a:r>
                      <a:endParaRPr kumimoji="1" lang="ja-JP" altLang="en-US" sz="2800"/>
                    </a:p>
                  </a:txBody>
                  <a:tcPr anchor="ctr"/>
                </a:tc>
                <a:extLst>
                  <a:ext uri="{0D108BD9-81ED-4DB2-BD59-A6C34878D82A}">
                    <a16:rowId xmlns:a16="http://schemas.microsoft.com/office/drawing/2014/main" val="1387731777"/>
                  </a:ext>
                </a:extLst>
              </a:tr>
              <a:tr h="999309">
                <a:tc>
                  <a:txBody>
                    <a:bodyPr/>
                    <a:lstStyle/>
                    <a:p>
                      <a:pPr algn="ctr"/>
                      <a:r>
                        <a:rPr kumimoji="1" lang="en-US" altLang="ja-JP" sz="2800" dirty="0"/>
                        <a:t>M04</a:t>
                      </a:r>
                      <a:endParaRPr kumimoji="1" lang="ja-JP" altLang="en-US" sz="2800"/>
                    </a:p>
                  </a:txBody>
                  <a:tcPr anchor="ctr"/>
                </a:tc>
                <a:tc>
                  <a:txBody>
                    <a:bodyPr/>
                    <a:lstStyle/>
                    <a:p>
                      <a:pPr algn="ctr"/>
                      <a:r>
                        <a:rPr kumimoji="1" lang="en-US" altLang="ja-JP" sz="2800" dirty="0"/>
                        <a:t>-63</a:t>
                      </a:r>
                      <a:endParaRPr kumimoji="1" lang="ja-JP" altLang="en-US" sz="2800"/>
                    </a:p>
                  </a:txBody>
                  <a:tcPr anchor="ctr"/>
                </a:tc>
                <a:tc>
                  <a:txBody>
                    <a:bodyPr/>
                    <a:lstStyle/>
                    <a:p>
                      <a:pPr algn="ctr"/>
                      <a:r>
                        <a:rPr kumimoji="1" lang="en-US" altLang="ja-JP" sz="2800" dirty="0"/>
                        <a:t>0.82</a:t>
                      </a:r>
                      <a:endParaRPr kumimoji="1" lang="ja-JP" altLang="en-US" sz="2800"/>
                    </a:p>
                  </a:txBody>
                  <a:tcPr anchor="ctr"/>
                </a:tc>
                <a:extLst>
                  <a:ext uri="{0D108BD9-81ED-4DB2-BD59-A6C34878D82A}">
                    <a16:rowId xmlns:a16="http://schemas.microsoft.com/office/drawing/2014/main" val="788889652"/>
                  </a:ext>
                </a:extLst>
              </a:tr>
            </a:tbl>
          </a:graphicData>
        </a:graphic>
      </p:graphicFrame>
    </p:spTree>
    <p:extLst>
      <p:ext uri="{BB962C8B-B14F-4D97-AF65-F5344CB8AC3E}">
        <p14:creationId xmlns:p14="http://schemas.microsoft.com/office/powerpoint/2010/main" val="1459715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2E5B08C-388B-E1BC-62B5-B4A7E3DEDBA5}"/>
              </a:ext>
            </a:extLst>
          </p:cNvPr>
          <p:cNvSpPr>
            <a:spLocks noGrp="1"/>
          </p:cNvSpPr>
          <p:nvPr>
            <p:ph type="title"/>
          </p:nvPr>
        </p:nvSpPr>
        <p:spPr>
          <a:xfrm>
            <a:off x="645130" y="2902003"/>
            <a:ext cx="9404723" cy="1400530"/>
          </a:xfrm>
        </p:spPr>
        <p:txBody>
          <a:bodyPr/>
          <a:lstStyle/>
          <a:p>
            <a:r>
              <a:rPr kumimoji="1" lang="ja-JP" altLang="en-US" sz="5400"/>
              <a:t>結果</a:t>
            </a:r>
          </a:p>
        </p:txBody>
      </p:sp>
      <p:pic>
        <p:nvPicPr>
          <p:cNvPr id="5" name="コンテンツ プレースホルダー 4" descr="屋内, 座る, テーブル, キッチン が含まれている画像&#10;&#10;自動的に生成された説明">
            <a:extLst>
              <a:ext uri="{FF2B5EF4-FFF2-40B4-BE49-F238E27FC236}">
                <a16:creationId xmlns:a16="http://schemas.microsoft.com/office/drawing/2014/main" id="{E1ED29EA-68B3-CBB7-61BE-C9CD094497DA}"/>
              </a:ext>
            </a:extLst>
          </p:cNvPr>
          <p:cNvPicPr>
            <a:picLocks noGrp="1" noChangeAspect="1"/>
          </p:cNvPicPr>
          <p:nvPr>
            <p:ph idx="1"/>
          </p:nvPr>
        </p:nvPicPr>
        <p:blipFill>
          <a:blip r:embed="rId2">
            <a:alphaModFix amt="20000"/>
          </a:blip>
          <a:stretch>
            <a:fillRect/>
          </a:stretch>
        </p:blipFill>
        <p:spPr>
          <a:xfrm>
            <a:off x="0" y="0"/>
            <a:ext cx="12191999" cy="6858000"/>
          </a:xfrm>
        </p:spPr>
      </p:pic>
    </p:spTree>
    <p:extLst>
      <p:ext uri="{BB962C8B-B14F-4D97-AF65-F5344CB8AC3E}">
        <p14:creationId xmlns:p14="http://schemas.microsoft.com/office/powerpoint/2010/main" val="496552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2AD2846-D582-633A-F443-6E9A67E31F9E}"/>
              </a:ext>
            </a:extLst>
          </p:cNvPr>
          <p:cNvSpPr>
            <a:spLocks noGrp="1"/>
          </p:cNvSpPr>
          <p:nvPr>
            <p:ph type="title"/>
          </p:nvPr>
        </p:nvSpPr>
        <p:spPr>
          <a:xfrm>
            <a:off x="394759" y="191108"/>
            <a:ext cx="9404723" cy="1400530"/>
          </a:xfrm>
        </p:spPr>
        <p:txBody>
          <a:bodyPr/>
          <a:lstStyle/>
          <a:p>
            <a:r>
              <a:rPr kumimoji="1" lang="ja-JP" altLang="en-US"/>
              <a:t>実験環境</a:t>
            </a:r>
          </a:p>
        </p:txBody>
      </p:sp>
      <p:sp>
        <p:nvSpPr>
          <p:cNvPr id="3" name="コンテンツ プレースホルダー 2">
            <a:extLst>
              <a:ext uri="{FF2B5EF4-FFF2-40B4-BE49-F238E27FC236}">
                <a16:creationId xmlns:a16="http://schemas.microsoft.com/office/drawing/2014/main" id="{FE0B219F-D1D4-68EF-41ED-20E25B8C5A33}"/>
              </a:ext>
            </a:extLst>
          </p:cNvPr>
          <p:cNvSpPr>
            <a:spLocks noGrp="1"/>
          </p:cNvSpPr>
          <p:nvPr>
            <p:ph idx="1"/>
          </p:nvPr>
        </p:nvSpPr>
        <p:spPr/>
        <p:txBody>
          <a:bodyPr/>
          <a:lstStyle/>
          <a:p>
            <a:pPr marL="0" indent="0">
              <a:buNone/>
            </a:pPr>
            <a:endParaRPr lang="en-US" altLang="ja-JP" dirty="0"/>
          </a:p>
          <a:p>
            <a:pPr marL="0" indent="0">
              <a:buNone/>
            </a:pPr>
            <a:endParaRPr lang="en-US" altLang="ja-JP" dirty="0"/>
          </a:p>
          <a:p>
            <a:endParaRPr lang="en-US" altLang="ja-JP" dirty="0"/>
          </a:p>
          <a:p>
            <a:pPr marL="0" indent="0">
              <a:buNone/>
            </a:pPr>
            <a:endParaRPr kumimoji="1" lang="en-US" altLang="ja-JP" dirty="0"/>
          </a:p>
          <a:p>
            <a:pPr marL="0" indent="0">
              <a:buNone/>
            </a:pPr>
            <a:endParaRPr lang="en-US" altLang="ja-JP" dirty="0"/>
          </a:p>
          <a:p>
            <a:endParaRPr lang="en-US" altLang="ja-JP" dirty="0"/>
          </a:p>
          <a:p>
            <a:endParaRPr lang="en-US" altLang="ja-JP" dirty="0"/>
          </a:p>
          <a:p>
            <a:endParaRPr kumimoji="1" lang="ja-JP" altLang="en-US"/>
          </a:p>
        </p:txBody>
      </p:sp>
      <p:sp>
        <p:nvSpPr>
          <p:cNvPr id="7" name="テキスト ボックス 6">
            <a:extLst>
              <a:ext uri="{FF2B5EF4-FFF2-40B4-BE49-F238E27FC236}">
                <a16:creationId xmlns:a16="http://schemas.microsoft.com/office/drawing/2014/main" id="{AFBC241D-CE0A-EC83-EE0C-BF59247073A7}"/>
              </a:ext>
            </a:extLst>
          </p:cNvPr>
          <p:cNvSpPr txBox="1"/>
          <p:nvPr/>
        </p:nvSpPr>
        <p:spPr>
          <a:xfrm>
            <a:off x="4185557" y="6143672"/>
            <a:ext cx="3820886" cy="523220"/>
          </a:xfrm>
          <a:prstGeom prst="rect">
            <a:avLst/>
          </a:prstGeom>
          <a:noFill/>
        </p:spPr>
        <p:txBody>
          <a:bodyPr wrap="square" rtlCol="0">
            <a:spAutoFit/>
          </a:bodyPr>
          <a:lstStyle/>
          <a:p>
            <a:r>
              <a:rPr kumimoji="1" lang="ja-JP" altLang="en-US" sz="2800"/>
              <a:t>生産工場の見取り図</a:t>
            </a:r>
          </a:p>
        </p:txBody>
      </p:sp>
      <p:pic>
        <p:nvPicPr>
          <p:cNvPr id="5" name="図 4" descr="グラフ&#10;&#10;自動的に生成された説明">
            <a:extLst>
              <a:ext uri="{FF2B5EF4-FFF2-40B4-BE49-F238E27FC236}">
                <a16:creationId xmlns:a16="http://schemas.microsoft.com/office/drawing/2014/main" id="{3BE1C7E2-E6A1-5B64-9D67-3B744F08AA5C}"/>
              </a:ext>
            </a:extLst>
          </p:cNvPr>
          <p:cNvPicPr>
            <a:picLocks noChangeAspect="1"/>
          </p:cNvPicPr>
          <p:nvPr/>
        </p:nvPicPr>
        <p:blipFill>
          <a:blip r:embed="rId2"/>
          <a:stretch>
            <a:fillRect/>
          </a:stretch>
        </p:blipFill>
        <p:spPr>
          <a:xfrm>
            <a:off x="478970" y="886665"/>
            <a:ext cx="10885715" cy="5304966"/>
          </a:xfrm>
          <a:prstGeom prst="rect">
            <a:avLst/>
          </a:prstGeom>
        </p:spPr>
      </p:pic>
    </p:spTree>
    <p:extLst>
      <p:ext uri="{BB962C8B-B14F-4D97-AF65-F5344CB8AC3E}">
        <p14:creationId xmlns:p14="http://schemas.microsoft.com/office/powerpoint/2010/main" val="7088893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349F77-8528-35B7-23B9-021C0E7495A5}"/>
              </a:ext>
            </a:extLst>
          </p:cNvPr>
          <p:cNvSpPr>
            <a:spLocks noGrp="1"/>
          </p:cNvSpPr>
          <p:nvPr>
            <p:ph type="title"/>
          </p:nvPr>
        </p:nvSpPr>
        <p:spPr/>
        <p:txBody>
          <a:bodyPr/>
          <a:lstStyle/>
          <a:p>
            <a:r>
              <a:rPr kumimoji="1" lang="ja-JP" altLang="en-US"/>
              <a:t>実験について</a:t>
            </a:r>
          </a:p>
        </p:txBody>
      </p:sp>
      <p:sp>
        <p:nvSpPr>
          <p:cNvPr id="3" name="コンテンツ プレースホルダー 2">
            <a:extLst>
              <a:ext uri="{FF2B5EF4-FFF2-40B4-BE49-F238E27FC236}">
                <a16:creationId xmlns:a16="http://schemas.microsoft.com/office/drawing/2014/main" id="{7C9E1226-635F-DD64-8268-9E2FAC9701DF}"/>
              </a:ext>
            </a:extLst>
          </p:cNvPr>
          <p:cNvSpPr>
            <a:spLocks noGrp="1"/>
          </p:cNvSpPr>
          <p:nvPr>
            <p:ph idx="1"/>
          </p:nvPr>
        </p:nvSpPr>
        <p:spPr>
          <a:xfrm>
            <a:off x="646111" y="1494020"/>
            <a:ext cx="8946541" cy="4195481"/>
          </a:xfrm>
        </p:spPr>
        <p:txBody>
          <a:bodyPr>
            <a:normAutofit/>
          </a:bodyPr>
          <a:lstStyle/>
          <a:p>
            <a:pPr marL="0" indent="0">
              <a:buNone/>
            </a:pPr>
            <a:r>
              <a:rPr lang="ja-JP" altLang="en-US" sz="2800"/>
              <a:t>・本発表は、</a:t>
            </a:r>
            <a:r>
              <a:rPr lang="en-US" altLang="ja-JP" sz="2800" dirty="0"/>
              <a:t>1</a:t>
            </a:r>
            <a:r>
              <a:rPr lang="ja-JP" altLang="en-US" sz="2800"/>
              <a:t>月に実験したものであり、卒業研究概要とは違う結果となった。</a:t>
            </a:r>
            <a:endParaRPr lang="en-US" altLang="ja-JP" sz="2800" dirty="0"/>
          </a:p>
          <a:p>
            <a:endParaRPr kumimoji="1" lang="en-US" altLang="ja-JP" sz="2800" dirty="0"/>
          </a:p>
          <a:p>
            <a:pPr marL="0" indent="0">
              <a:buNone/>
            </a:pPr>
            <a:r>
              <a:rPr lang="ja-JP" altLang="en-US" sz="2800"/>
              <a:t>・正解データを記録した日</a:t>
            </a:r>
            <a:endParaRPr lang="en-US" altLang="ja-JP" sz="2800" dirty="0"/>
          </a:p>
          <a:p>
            <a:pPr marL="0" indent="0">
              <a:buNone/>
            </a:pPr>
            <a:endParaRPr kumimoji="1" lang="ja-JP" altLang="en-US" sz="2800"/>
          </a:p>
        </p:txBody>
      </p:sp>
      <p:graphicFrame>
        <p:nvGraphicFramePr>
          <p:cNvPr id="4" name="表 3">
            <a:extLst>
              <a:ext uri="{FF2B5EF4-FFF2-40B4-BE49-F238E27FC236}">
                <a16:creationId xmlns:a16="http://schemas.microsoft.com/office/drawing/2014/main" id="{C40F2D39-5598-708A-71A5-662AA1A8F2A8}"/>
              </a:ext>
            </a:extLst>
          </p:cNvPr>
          <p:cNvGraphicFramePr>
            <a:graphicFrameLocks noGrp="1"/>
          </p:cNvGraphicFramePr>
          <p:nvPr>
            <p:extLst>
              <p:ext uri="{D42A27DB-BD31-4B8C-83A1-F6EECF244321}">
                <p14:modId xmlns:p14="http://schemas.microsoft.com/office/powerpoint/2010/main" val="1689978768"/>
              </p:ext>
            </p:extLst>
          </p:nvPr>
        </p:nvGraphicFramePr>
        <p:xfrm>
          <a:off x="1370491" y="3972235"/>
          <a:ext cx="8451252" cy="1717266"/>
        </p:xfrm>
        <a:graphic>
          <a:graphicData uri="http://schemas.openxmlformats.org/drawingml/2006/table">
            <a:tbl>
              <a:tblPr firstRow="1" bandRow="1">
                <a:tableStyleId>{F5AB1C69-6EDB-4FF4-983F-18BD219EF322}</a:tableStyleId>
              </a:tblPr>
              <a:tblGrid>
                <a:gridCol w="2817084">
                  <a:extLst>
                    <a:ext uri="{9D8B030D-6E8A-4147-A177-3AD203B41FA5}">
                      <a16:colId xmlns:a16="http://schemas.microsoft.com/office/drawing/2014/main" val="2413262688"/>
                    </a:ext>
                  </a:extLst>
                </a:gridCol>
                <a:gridCol w="2869196">
                  <a:extLst>
                    <a:ext uri="{9D8B030D-6E8A-4147-A177-3AD203B41FA5}">
                      <a16:colId xmlns:a16="http://schemas.microsoft.com/office/drawing/2014/main" val="2194703170"/>
                    </a:ext>
                  </a:extLst>
                </a:gridCol>
                <a:gridCol w="2764972">
                  <a:extLst>
                    <a:ext uri="{9D8B030D-6E8A-4147-A177-3AD203B41FA5}">
                      <a16:colId xmlns:a16="http://schemas.microsoft.com/office/drawing/2014/main" val="155916186"/>
                    </a:ext>
                  </a:extLst>
                </a:gridCol>
              </a:tblGrid>
              <a:tr h="1717266">
                <a:tc>
                  <a:txBody>
                    <a:bodyPr/>
                    <a:lstStyle/>
                    <a:p>
                      <a:pPr algn="ctr"/>
                      <a:r>
                        <a:rPr kumimoji="1" lang="en-US" altLang="ja-JP" sz="2800" dirty="0">
                          <a:solidFill>
                            <a:schemeClr val="bg1"/>
                          </a:solidFill>
                        </a:rPr>
                        <a:t>2023</a:t>
                      </a:r>
                      <a:r>
                        <a:rPr kumimoji="1" lang="ja-JP" altLang="en-US" sz="2800">
                          <a:solidFill>
                            <a:schemeClr val="bg1"/>
                          </a:solidFill>
                        </a:rPr>
                        <a:t>年</a:t>
                      </a:r>
                      <a:r>
                        <a:rPr kumimoji="1" lang="en-US" altLang="ja-JP" sz="2800" dirty="0">
                          <a:solidFill>
                            <a:schemeClr val="bg1"/>
                          </a:solidFill>
                        </a:rPr>
                        <a:t>11</a:t>
                      </a:r>
                      <a:r>
                        <a:rPr kumimoji="1" lang="ja-JP" altLang="en-US" sz="2800">
                          <a:solidFill>
                            <a:schemeClr val="bg1"/>
                          </a:solidFill>
                        </a:rPr>
                        <a:t>月</a:t>
                      </a:r>
                      <a:r>
                        <a:rPr kumimoji="1" lang="en-US" altLang="ja-JP" sz="2800" dirty="0">
                          <a:solidFill>
                            <a:schemeClr val="bg1"/>
                          </a:solidFill>
                        </a:rPr>
                        <a:t>9</a:t>
                      </a:r>
                      <a:r>
                        <a:rPr kumimoji="1" lang="ja-JP" altLang="en-US" sz="2800">
                          <a:solidFill>
                            <a:schemeClr val="bg1"/>
                          </a:solidFill>
                        </a:rPr>
                        <a:t>日</a:t>
                      </a:r>
                    </a:p>
                  </a:txBody>
                  <a:tcPr anchor="ctr"/>
                </a:tc>
                <a:tc>
                  <a:txBody>
                    <a:bodyPr/>
                    <a:lstStyle/>
                    <a:p>
                      <a:pPr algn="ctr"/>
                      <a:r>
                        <a:rPr kumimoji="1" lang="en-US" altLang="ja-JP" sz="2800" dirty="0">
                          <a:solidFill>
                            <a:schemeClr val="bg1"/>
                          </a:solidFill>
                        </a:rPr>
                        <a:t>2023</a:t>
                      </a:r>
                      <a:r>
                        <a:rPr kumimoji="1" lang="ja-JP" altLang="en-US" sz="2800">
                          <a:solidFill>
                            <a:schemeClr val="bg1"/>
                          </a:solidFill>
                        </a:rPr>
                        <a:t>年</a:t>
                      </a:r>
                      <a:r>
                        <a:rPr kumimoji="1" lang="en-US" altLang="ja-JP" sz="2800" dirty="0">
                          <a:solidFill>
                            <a:schemeClr val="bg1"/>
                          </a:solidFill>
                        </a:rPr>
                        <a:t>11</a:t>
                      </a:r>
                      <a:r>
                        <a:rPr kumimoji="1" lang="ja-JP" altLang="en-US" sz="2800">
                          <a:solidFill>
                            <a:schemeClr val="bg1"/>
                          </a:solidFill>
                        </a:rPr>
                        <a:t>月</a:t>
                      </a:r>
                      <a:r>
                        <a:rPr kumimoji="1" lang="en-US" altLang="ja-JP" sz="2800" dirty="0">
                          <a:solidFill>
                            <a:schemeClr val="bg1"/>
                          </a:solidFill>
                        </a:rPr>
                        <a:t>27</a:t>
                      </a:r>
                      <a:r>
                        <a:rPr kumimoji="1" lang="ja-JP" altLang="en-US" sz="2800">
                          <a:solidFill>
                            <a:schemeClr val="bg1"/>
                          </a:solidFill>
                        </a:rPr>
                        <a:t>日</a:t>
                      </a:r>
                    </a:p>
                  </a:txBody>
                  <a:tcPr anchor="ctr"/>
                </a:tc>
                <a:tc>
                  <a:txBody>
                    <a:bodyPr/>
                    <a:lstStyle/>
                    <a:p>
                      <a:pPr algn="ctr"/>
                      <a:r>
                        <a:rPr kumimoji="1" lang="en-US" altLang="ja-JP" sz="2800" dirty="0">
                          <a:solidFill>
                            <a:schemeClr val="bg1"/>
                          </a:solidFill>
                        </a:rPr>
                        <a:t>2023</a:t>
                      </a:r>
                      <a:r>
                        <a:rPr kumimoji="1" lang="ja-JP" altLang="en-US" sz="2800">
                          <a:solidFill>
                            <a:schemeClr val="bg1"/>
                          </a:solidFill>
                        </a:rPr>
                        <a:t>年</a:t>
                      </a:r>
                      <a:r>
                        <a:rPr kumimoji="1" lang="en-US" altLang="ja-JP" sz="2800" dirty="0">
                          <a:solidFill>
                            <a:schemeClr val="bg1"/>
                          </a:solidFill>
                        </a:rPr>
                        <a:t>12</a:t>
                      </a:r>
                      <a:r>
                        <a:rPr kumimoji="1" lang="ja-JP" altLang="en-US" sz="2800">
                          <a:solidFill>
                            <a:schemeClr val="bg1"/>
                          </a:solidFill>
                        </a:rPr>
                        <a:t>月</a:t>
                      </a:r>
                      <a:r>
                        <a:rPr kumimoji="1" lang="en-US" altLang="ja-JP" sz="2800" dirty="0">
                          <a:solidFill>
                            <a:schemeClr val="bg1"/>
                          </a:solidFill>
                        </a:rPr>
                        <a:t>1</a:t>
                      </a:r>
                      <a:r>
                        <a:rPr kumimoji="1" lang="ja-JP" altLang="en-US" sz="2800">
                          <a:solidFill>
                            <a:schemeClr val="bg1"/>
                          </a:solidFill>
                        </a:rPr>
                        <a:t>日</a:t>
                      </a:r>
                    </a:p>
                  </a:txBody>
                  <a:tcPr anchor="ctr"/>
                </a:tc>
                <a:extLst>
                  <a:ext uri="{0D108BD9-81ED-4DB2-BD59-A6C34878D82A}">
                    <a16:rowId xmlns:a16="http://schemas.microsoft.com/office/drawing/2014/main" val="713874776"/>
                  </a:ext>
                </a:extLst>
              </a:tr>
            </a:tbl>
          </a:graphicData>
        </a:graphic>
      </p:graphicFrame>
    </p:spTree>
    <p:extLst>
      <p:ext uri="{BB962C8B-B14F-4D97-AF65-F5344CB8AC3E}">
        <p14:creationId xmlns:p14="http://schemas.microsoft.com/office/powerpoint/2010/main" val="16356267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862EDB6-0D46-A375-7836-7EBFDAF6BEA1}"/>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B0B2A37E-E443-C1FC-E31C-98E6AC65077C}"/>
              </a:ext>
            </a:extLst>
          </p:cNvPr>
          <p:cNvSpPr>
            <a:spLocks noGrp="1"/>
          </p:cNvSpPr>
          <p:nvPr>
            <p:ph idx="1"/>
          </p:nvPr>
        </p:nvSpPr>
        <p:spPr/>
        <p:txBody>
          <a:bodyPr/>
          <a:lstStyle/>
          <a:p>
            <a:endParaRPr kumimoji="1" lang="ja-JP" altLang="en-US"/>
          </a:p>
        </p:txBody>
      </p:sp>
      <p:sp>
        <p:nvSpPr>
          <p:cNvPr id="4" name="タイトル 1">
            <a:extLst>
              <a:ext uri="{FF2B5EF4-FFF2-40B4-BE49-F238E27FC236}">
                <a16:creationId xmlns:a16="http://schemas.microsoft.com/office/drawing/2014/main" id="{AD869E33-809B-F5DA-842F-256D817AB2E0}"/>
              </a:ext>
            </a:extLst>
          </p:cNvPr>
          <p:cNvSpPr txBox="1">
            <a:spLocks/>
          </p:cNvSpPr>
          <p:nvPr/>
        </p:nvSpPr>
        <p:spPr>
          <a:xfrm>
            <a:off x="646111" y="452718"/>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kumimoji="1" sz="4200" b="0" i="0" kern="1200">
                <a:solidFill>
                  <a:schemeClr val="tx2"/>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ja-JP" altLang="en-US"/>
              <a:t>実験について</a:t>
            </a:r>
          </a:p>
        </p:txBody>
      </p:sp>
      <p:sp>
        <p:nvSpPr>
          <p:cNvPr id="5" name="コンテンツ プレースホルダー 2">
            <a:extLst>
              <a:ext uri="{FF2B5EF4-FFF2-40B4-BE49-F238E27FC236}">
                <a16:creationId xmlns:a16="http://schemas.microsoft.com/office/drawing/2014/main" id="{2F04FE7D-B92F-2EB3-2F6C-B38DA9B8E2A4}"/>
              </a:ext>
            </a:extLst>
          </p:cNvPr>
          <p:cNvSpPr txBox="1">
            <a:spLocks/>
          </p:cNvSpPr>
          <p:nvPr/>
        </p:nvSpPr>
        <p:spPr>
          <a:xfrm>
            <a:off x="646111" y="1494020"/>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9pPr>
          </a:lstStyle>
          <a:p>
            <a:pPr marL="0" indent="0">
              <a:buFont typeface="Wingdings 3" charset="2"/>
              <a:buNone/>
            </a:pPr>
            <a:r>
              <a:rPr lang="ja-JP" altLang="en-US" sz="2800"/>
              <a:t>・本発表は、</a:t>
            </a:r>
            <a:r>
              <a:rPr lang="en-US" altLang="ja-JP" sz="2800" dirty="0"/>
              <a:t>1</a:t>
            </a:r>
            <a:r>
              <a:rPr lang="ja-JP" altLang="en-US" sz="2800"/>
              <a:t>月に実験したものであり、卒業研究概要とは違う結果となった。</a:t>
            </a:r>
            <a:endParaRPr lang="en-US" altLang="ja-JP" sz="2800" dirty="0"/>
          </a:p>
          <a:p>
            <a:endParaRPr lang="en-US" altLang="ja-JP" sz="2800" dirty="0"/>
          </a:p>
          <a:p>
            <a:pPr marL="0" indent="0">
              <a:buFont typeface="Wingdings 3" charset="2"/>
              <a:buNone/>
            </a:pPr>
            <a:r>
              <a:rPr lang="ja-JP" altLang="en-US" sz="2800"/>
              <a:t>・正解データを記録した日</a:t>
            </a:r>
            <a:endParaRPr lang="en-US" altLang="ja-JP" sz="2800" dirty="0"/>
          </a:p>
          <a:p>
            <a:pPr marL="0" indent="0">
              <a:buFont typeface="Wingdings 3" charset="2"/>
              <a:buNone/>
            </a:pPr>
            <a:endParaRPr lang="ja-JP" altLang="en-US" sz="2800"/>
          </a:p>
        </p:txBody>
      </p:sp>
      <p:graphicFrame>
        <p:nvGraphicFramePr>
          <p:cNvPr id="6" name="表 5">
            <a:extLst>
              <a:ext uri="{FF2B5EF4-FFF2-40B4-BE49-F238E27FC236}">
                <a16:creationId xmlns:a16="http://schemas.microsoft.com/office/drawing/2014/main" id="{AF5523DE-D648-BE06-E0C5-97E9D4DC7E1B}"/>
              </a:ext>
            </a:extLst>
          </p:cNvPr>
          <p:cNvGraphicFramePr>
            <a:graphicFrameLocks noGrp="1"/>
          </p:cNvGraphicFramePr>
          <p:nvPr>
            <p:extLst>
              <p:ext uri="{D42A27DB-BD31-4B8C-83A1-F6EECF244321}">
                <p14:modId xmlns:p14="http://schemas.microsoft.com/office/powerpoint/2010/main" val="1880235745"/>
              </p:ext>
            </p:extLst>
          </p:nvPr>
        </p:nvGraphicFramePr>
        <p:xfrm>
          <a:off x="1370491" y="3972235"/>
          <a:ext cx="8451252" cy="1717266"/>
        </p:xfrm>
        <a:graphic>
          <a:graphicData uri="http://schemas.openxmlformats.org/drawingml/2006/table">
            <a:tbl>
              <a:tblPr firstRow="1" bandRow="1">
                <a:tableStyleId>{F5AB1C69-6EDB-4FF4-983F-18BD219EF322}</a:tableStyleId>
              </a:tblPr>
              <a:tblGrid>
                <a:gridCol w="2817084">
                  <a:extLst>
                    <a:ext uri="{9D8B030D-6E8A-4147-A177-3AD203B41FA5}">
                      <a16:colId xmlns:a16="http://schemas.microsoft.com/office/drawing/2014/main" val="2413262688"/>
                    </a:ext>
                  </a:extLst>
                </a:gridCol>
                <a:gridCol w="2869196">
                  <a:extLst>
                    <a:ext uri="{9D8B030D-6E8A-4147-A177-3AD203B41FA5}">
                      <a16:colId xmlns:a16="http://schemas.microsoft.com/office/drawing/2014/main" val="2194703170"/>
                    </a:ext>
                  </a:extLst>
                </a:gridCol>
                <a:gridCol w="2764972">
                  <a:extLst>
                    <a:ext uri="{9D8B030D-6E8A-4147-A177-3AD203B41FA5}">
                      <a16:colId xmlns:a16="http://schemas.microsoft.com/office/drawing/2014/main" val="155916186"/>
                    </a:ext>
                  </a:extLst>
                </a:gridCol>
              </a:tblGrid>
              <a:tr h="1717266">
                <a:tc>
                  <a:txBody>
                    <a:bodyPr/>
                    <a:lstStyle/>
                    <a:p>
                      <a:pPr algn="ctr"/>
                      <a:r>
                        <a:rPr kumimoji="1" lang="en-US" altLang="ja-JP" sz="2800" dirty="0">
                          <a:solidFill>
                            <a:schemeClr val="bg1"/>
                          </a:solidFill>
                        </a:rPr>
                        <a:t>2023</a:t>
                      </a:r>
                      <a:r>
                        <a:rPr kumimoji="1" lang="ja-JP" altLang="en-US" sz="2800">
                          <a:solidFill>
                            <a:schemeClr val="bg1"/>
                          </a:solidFill>
                        </a:rPr>
                        <a:t>年</a:t>
                      </a:r>
                      <a:r>
                        <a:rPr kumimoji="1" lang="en-US" altLang="ja-JP" sz="2800" dirty="0">
                          <a:solidFill>
                            <a:schemeClr val="bg1"/>
                          </a:solidFill>
                        </a:rPr>
                        <a:t>11</a:t>
                      </a:r>
                      <a:r>
                        <a:rPr kumimoji="1" lang="ja-JP" altLang="en-US" sz="2800">
                          <a:solidFill>
                            <a:schemeClr val="bg1"/>
                          </a:solidFill>
                        </a:rPr>
                        <a:t>月</a:t>
                      </a:r>
                      <a:r>
                        <a:rPr kumimoji="1" lang="en-US" altLang="ja-JP" sz="2800" dirty="0">
                          <a:solidFill>
                            <a:schemeClr val="bg1"/>
                          </a:solidFill>
                        </a:rPr>
                        <a:t>9</a:t>
                      </a:r>
                      <a:r>
                        <a:rPr kumimoji="1" lang="ja-JP" altLang="en-US" sz="2800">
                          <a:solidFill>
                            <a:schemeClr val="bg1"/>
                          </a:solidFill>
                        </a:rPr>
                        <a:t>日</a:t>
                      </a:r>
                    </a:p>
                  </a:txBody>
                  <a:tcPr anchor="ctr"/>
                </a:tc>
                <a:tc>
                  <a:txBody>
                    <a:bodyPr/>
                    <a:lstStyle/>
                    <a:p>
                      <a:pPr algn="ctr"/>
                      <a:r>
                        <a:rPr kumimoji="1" lang="en-US" altLang="ja-JP" sz="2800" dirty="0">
                          <a:solidFill>
                            <a:schemeClr val="bg1"/>
                          </a:solidFill>
                        </a:rPr>
                        <a:t>2023</a:t>
                      </a:r>
                      <a:r>
                        <a:rPr kumimoji="1" lang="ja-JP" altLang="en-US" sz="2800">
                          <a:solidFill>
                            <a:schemeClr val="bg1"/>
                          </a:solidFill>
                        </a:rPr>
                        <a:t>年</a:t>
                      </a:r>
                      <a:r>
                        <a:rPr kumimoji="1" lang="en-US" altLang="ja-JP" sz="2800" dirty="0">
                          <a:solidFill>
                            <a:schemeClr val="bg1"/>
                          </a:solidFill>
                        </a:rPr>
                        <a:t>11</a:t>
                      </a:r>
                      <a:r>
                        <a:rPr kumimoji="1" lang="ja-JP" altLang="en-US" sz="2800">
                          <a:solidFill>
                            <a:schemeClr val="bg1"/>
                          </a:solidFill>
                        </a:rPr>
                        <a:t>月</a:t>
                      </a:r>
                      <a:r>
                        <a:rPr kumimoji="1" lang="en-US" altLang="ja-JP" sz="2800" dirty="0">
                          <a:solidFill>
                            <a:schemeClr val="bg1"/>
                          </a:solidFill>
                        </a:rPr>
                        <a:t>27</a:t>
                      </a:r>
                      <a:r>
                        <a:rPr kumimoji="1" lang="ja-JP" altLang="en-US" sz="2800">
                          <a:solidFill>
                            <a:schemeClr val="bg1"/>
                          </a:solidFill>
                        </a:rPr>
                        <a:t>日</a:t>
                      </a:r>
                    </a:p>
                  </a:txBody>
                  <a:tcPr anchor="ctr"/>
                </a:tc>
                <a:tc>
                  <a:txBody>
                    <a:bodyPr/>
                    <a:lstStyle/>
                    <a:p>
                      <a:pPr algn="ctr"/>
                      <a:r>
                        <a:rPr kumimoji="1" lang="en-US" altLang="ja-JP" sz="2800" dirty="0">
                          <a:solidFill>
                            <a:schemeClr val="bg1"/>
                          </a:solidFill>
                        </a:rPr>
                        <a:t>2023</a:t>
                      </a:r>
                      <a:r>
                        <a:rPr kumimoji="1" lang="ja-JP" altLang="en-US" sz="2800">
                          <a:solidFill>
                            <a:schemeClr val="bg1"/>
                          </a:solidFill>
                        </a:rPr>
                        <a:t>年</a:t>
                      </a:r>
                      <a:r>
                        <a:rPr kumimoji="1" lang="en-US" altLang="ja-JP" sz="2800" dirty="0">
                          <a:solidFill>
                            <a:schemeClr val="bg1"/>
                          </a:solidFill>
                        </a:rPr>
                        <a:t>12</a:t>
                      </a:r>
                      <a:r>
                        <a:rPr kumimoji="1" lang="ja-JP" altLang="en-US" sz="2800">
                          <a:solidFill>
                            <a:schemeClr val="bg1"/>
                          </a:solidFill>
                        </a:rPr>
                        <a:t>月</a:t>
                      </a:r>
                      <a:r>
                        <a:rPr kumimoji="1" lang="en-US" altLang="ja-JP" sz="2800" dirty="0">
                          <a:solidFill>
                            <a:schemeClr val="bg1"/>
                          </a:solidFill>
                        </a:rPr>
                        <a:t>1</a:t>
                      </a:r>
                      <a:r>
                        <a:rPr kumimoji="1" lang="ja-JP" altLang="en-US" sz="2800">
                          <a:solidFill>
                            <a:schemeClr val="bg1"/>
                          </a:solidFill>
                        </a:rPr>
                        <a:t>日</a:t>
                      </a:r>
                    </a:p>
                  </a:txBody>
                  <a:tcPr anchor="ctr"/>
                </a:tc>
                <a:extLst>
                  <a:ext uri="{0D108BD9-81ED-4DB2-BD59-A6C34878D82A}">
                    <a16:rowId xmlns:a16="http://schemas.microsoft.com/office/drawing/2014/main" val="713874776"/>
                  </a:ext>
                </a:extLst>
              </a:tr>
            </a:tbl>
          </a:graphicData>
        </a:graphic>
      </p:graphicFrame>
      <p:sp>
        <p:nvSpPr>
          <p:cNvPr id="17" name="円/楕円 16">
            <a:extLst>
              <a:ext uri="{FF2B5EF4-FFF2-40B4-BE49-F238E27FC236}">
                <a16:creationId xmlns:a16="http://schemas.microsoft.com/office/drawing/2014/main" id="{4CDC6630-02FB-F8B6-3C23-9A710563BB23}"/>
              </a:ext>
            </a:extLst>
          </p:cNvPr>
          <p:cNvSpPr/>
          <p:nvPr/>
        </p:nvSpPr>
        <p:spPr>
          <a:xfrm>
            <a:off x="6966857" y="3559629"/>
            <a:ext cx="3082996" cy="2547257"/>
          </a:xfrm>
          <a:prstGeom prst="ellipse">
            <a:avLst/>
          </a:prstGeom>
          <a:no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745961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CD891C-9853-63DB-230B-5D0B31E16B0F}"/>
              </a:ext>
            </a:extLst>
          </p:cNvPr>
          <p:cNvSpPr>
            <a:spLocks noGrp="1"/>
          </p:cNvSpPr>
          <p:nvPr>
            <p:ph type="title"/>
          </p:nvPr>
        </p:nvSpPr>
        <p:spPr>
          <a:xfrm>
            <a:off x="696686" y="2728735"/>
            <a:ext cx="9404723" cy="1400530"/>
          </a:xfrm>
        </p:spPr>
        <p:txBody>
          <a:bodyPr/>
          <a:lstStyle/>
          <a:p>
            <a:r>
              <a:rPr kumimoji="1" lang="ja-JP" altLang="en-US" sz="4800">
                <a:ln>
                  <a:solidFill>
                    <a:schemeClr val="tx2"/>
                  </a:solidFill>
                </a:ln>
                <a:solidFill>
                  <a:schemeClr val="tx1"/>
                </a:solidFill>
              </a:rPr>
              <a:t>背景</a:t>
            </a:r>
          </a:p>
        </p:txBody>
      </p:sp>
      <p:pic>
        <p:nvPicPr>
          <p:cNvPr id="5" name="コンテンツ プレースホルダー 4" descr="建物, 屋内, 座る, テーブル が含まれている画像&#10;&#10;自動的に生成された説明">
            <a:extLst>
              <a:ext uri="{FF2B5EF4-FFF2-40B4-BE49-F238E27FC236}">
                <a16:creationId xmlns:a16="http://schemas.microsoft.com/office/drawing/2014/main" id="{9434E9C6-C3BF-91D8-8B45-3263AAAE51B2}"/>
              </a:ext>
            </a:extLst>
          </p:cNvPr>
          <p:cNvPicPr>
            <a:picLocks noGrp="1" noChangeAspect="1"/>
          </p:cNvPicPr>
          <p:nvPr>
            <p:ph idx="1"/>
          </p:nvPr>
        </p:nvPicPr>
        <p:blipFill>
          <a:blip r:embed="rId3">
            <a:alphaModFix amt="20000"/>
          </a:blip>
          <a:stretch>
            <a:fillRect/>
          </a:stretch>
        </p:blipFill>
        <p:spPr>
          <a:xfrm>
            <a:off x="0" y="0"/>
            <a:ext cx="12094028" cy="6858000"/>
          </a:xfrm>
        </p:spPr>
      </p:pic>
    </p:spTree>
    <p:extLst>
      <p:ext uri="{BB962C8B-B14F-4D97-AF65-F5344CB8AC3E}">
        <p14:creationId xmlns:p14="http://schemas.microsoft.com/office/powerpoint/2010/main" val="40240166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192934-3827-CA81-ADC0-B2EBAAB61F1A}"/>
              </a:ext>
            </a:extLst>
          </p:cNvPr>
          <p:cNvSpPr>
            <a:spLocks noGrp="1"/>
          </p:cNvSpPr>
          <p:nvPr>
            <p:ph type="title"/>
          </p:nvPr>
        </p:nvSpPr>
        <p:spPr/>
        <p:txBody>
          <a:bodyPr/>
          <a:lstStyle/>
          <a:p>
            <a:endParaRPr kumimoji="1" lang="ja-JP" altLang="en-US"/>
          </a:p>
        </p:txBody>
      </p:sp>
      <p:sp>
        <p:nvSpPr>
          <p:cNvPr id="6" name="コンテンツ プレースホルダー 5">
            <a:extLst>
              <a:ext uri="{FF2B5EF4-FFF2-40B4-BE49-F238E27FC236}">
                <a16:creationId xmlns:a16="http://schemas.microsoft.com/office/drawing/2014/main" id="{A9C318CE-9EDF-41B1-3C7F-129131062434}"/>
              </a:ext>
            </a:extLst>
          </p:cNvPr>
          <p:cNvSpPr>
            <a:spLocks noGrp="1"/>
          </p:cNvSpPr>
          <p:nvPr>
            <p:ph idx="1"/>
          </p:nvPr>
        </p:nvSpPr>
        <p:spPr/>
        <p:txBody>
          <a:bodyPr/>
          <a:lstStyle/>
          <a:p>
            <a:endParaRPr lang="ja-JP" altLang="en-US"/>
          </a:p>
        </p:txBody>
      </p:sp>
      <p:pic>
        <p:nvPicPr>
          <p:cNvPr id="18" name="コンテンツ プレースホルダー 4" descr="カレンダー&#10;&#10;自動的に生成された説明">
            <a:extLst>
              <a:ext uri="{FF2B5EF4-FFF2-40B4-BE49-F238E27FC236}">
                <a16:creationId xmlns:a16="http://schemas.microsoft.com/office/drawing/2014/main" id="{DB3D0BD1-1662-C566-8273-3220E6FA5093}"/>
              </a:ext>
            </a:extLst>
          </p:cNvPr>
          <p:cNvPicPr>
            <a:picLocks noChangeAspect="1"/>
          </p:cNvPicPr>
          <p:nvPr/>
        </p:nvPicPr>
        <p:blipFill>
          <a:blip r:embed="rId2"/>
          <a:stretch>
            <a:fillRect/>
          </a:stretch>
        </p:blipFill>
        <p:spPr>
          <a:xfrm>
            <a:off x="0" y="21851"/>
            <a:ext cx="12315570" cy="6836149"/>
          </a:xfrm>
          <a:prstGeom prst="rect">
            <a:avLst/>
          </a:prstGeom>
        </p:spPr>
      </p:pic>
    </p:spTree>
    <p:extLst>
      <p:ext uri="{BB962C8B-B14F-4D97-AF65-F5344CB8AC3E}">
        <p14:creationId xmlns:p14="http://schemas.microsoft.com/office/powerpoint/2010/main" val="42757489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3F95E3-8729-0739-2DBD-198F6E7D59B4}"/>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3BB74323-6112-9D61-C7AE-6ABA9FC76E24}"/>
              </a:ext>
            </a:extLst>
          </p:cNvPr>
          <p:cNvSpPr>
            <a:spLocks noGrp="1"/>
          </p:cNvSpPr>
          <p:nvPr>
            <p:ph idx="1"/>
          </p:nvPr>
        </p:nvSpPr>
        <p:spPr/>
        <p:txBody>
          <a:bodyPr/>
          <a:lstStyle/>
          <a:p>
            <a:endParaRPr kumimoji="1" lang="ja-JP" altLang="en-US"/>
          </a:p>
        </p:txBody>
      </p:sp>
      <p:pic>
        <p:nvPicPr>
          <p:cNvPr id="4" name="コンテンツ プレースホルダー 4" descr="カレンダー&#10;&#10;自動的に生成された説明">
            <a:extLst>
              <a:ext uri="{FF2B5EF4-FFF2-40B4-BE49-F238E27FC236}">
                <a16:creationId xmlns:a16="http://schemas.microsoft.com/office/drawing/2014/main" id="{C844A7CA-47E3-B7A8-44AA-0926245FA026}"/>
              </a:ext>
            </a:extLst>
          </p:cNvPr>
          <p:cNvPicPr>
            <a:picLocks noChangeAspect="1"/>
          </p:cNvPicPr>
          <p:nvPr/>
        </p:nvPicPr>
        <p:blipFill>
          <a:blip r:embed="rId2"/>
          <a:stretch>
            <a:fillRect/>
          </a:stretch>
        </p:blipFill>
        <p:spPr>
          <a:xfrm>
            <a:off x="0" y="0"/>
            <a:ext cx="12315570" cy="6836149"/>
          </a:xfrm>
          <a:prstGeom prst="rect">
            <a:avLst/>
          </a:prstGeom>
        </p:spPr>
      </p:pic>
      <p:sp>
        <p:nvSpPr>
          <p:cNvPr id="5" name="円/楕円 4">
            <a:extLst>
              <a:ext uri="{FF2B5EF4-FFF2-40B4-BE49-F238E27FC236}">
                <a16:creationId xmlns:a16="http://schemas.microsoft.com/office/drawing/2014/main" id="{084D1401-B1FD-F449-E915-3BC4F6CB572A}"/>
              </a:ext>
            </a:extLst>
          </p:cNvPr>
          <p:cNvSpPr/>
          <p:nvPr/>
        </p:nvSpPr>
        <p:spPr>
          <a:xfrm>
            <a:off x="311972" y="2198390"/>
            <a:ext cx="4593515" cy="36193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 name="直線矢印コネクタ 6">
            <a:extLst>
              <a:ext uri="{FF2B5EF4-FFF2-40B4-BE49-F238E27FC236}">
                <a16:creationId xmlns:a16="http://schemas.microsoft.com/office/drawing/2014/main" id="{70A98844-9CF3-0B22-C2A3-D5201C1237E4}"/>
              </a:ext>
            </a:extLst>
          </p:cNvPr>
          <p:cNvCxnSpPr/>
          <p:nvPr/>
        </p:nvCxnSpPr>
        <p:spPr>
          <a:xfrm>
            <a:off x="2358288" y="2453641"/>
            <a:ext cx="1086522" cy="9762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正方形/長方形 7">
            <a:extLst>
              <a:ext uri="{FF2B5EF4-FFF2-40B4-BE49-F238E27FC236}">
                <a16:creationId xmlns:a16="http://schemas.microsoft.com/office/drawing/2014/main" id="{77B46E25-B56D-87F5-BBCC-4FD6B4FF8727}"/>
              </a:ext>
            </a:extLst>
          </p:cNvPr>
          <p:cNvSpPr/>
          <p:nvPr/>
        </p:nvSpPr>
        <p:spPr>
          <a:xfrm>
            <a:off x="3453205" y="3346280"/>
            <a:ext cx="5671491" cy="40879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a:solidFill>
                  <a:schemeClr val="bg1"/>
                </a:solidFill>
              </a:rPr>
              <a:t>推定手法において</a:t>
            </a:r>
            <a:r>
              <a:rPr kumimoji="1" lang="en-US" altLang="ja-JP" dirty="0">
                <a:solidFill>
                  <a:schemeClr val="bg1"/>
                </a:solidFill>
              </a:rPr>
              <a:t>A</a:t>
            </a:r>
            <a:r>
              <a:rPr kumimoji="1" lang="ja-JP" altLang="en-US">
                <a:solidFill>
                  <a:schemeClr val="bg1"/>
                </a:solidFill>
              </a:rPr>
              <a:t>さんが</a:t>
            </a:r>
            <a:r>
              <a:rPr kumimoji="1" lang="en-US" altLang="ja-JP" dirty="0">
                <a:solidFill>
                  <a:schemeClr val="bg1"/>
                </a:solidFill>
              </a:rPr>
              <a:t>M01</a:t>
            </a:r>
            <a:r>
              <a:rPr kumimoji="1" lang="ja-JP" altLang="en-US">
                <a:solidFill>
                  <a:schemeClr val="bg1"/>
                </a:solidFill>
              </a:rPr>
              <a:t>の機械に接近した時間</a:t>
            </a:r>
          </a:p>
        </p:txBody>
      </p:sp>
    </p:spTree>
    <p:extLst>
      <p:ext uri="{BB962C8B-B14F-4D97-AF65-F5344CB8AC3E}">
        <p14:creationId xmlns:p14="http://schemas.microsoft.com/office/powerpoint/2010/main" val="3530158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A954270-63E7-6010-935F-A5799D9F14BF}"/>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60F697B5-F3BF-4A6B-3536-AC536FB29276}"/>
              </a:ext>
            </a:extLst>
          </p:cNvPr>
          <p:cNvSpPr>
            <a:spLocks noGrp="1"/>
          </p:cNvSpPr>
          <p:nvPr>
            <p:ph idx="1"/>
          </p:nvPr>
        </p:nvSpPr>
        <p:spPr/>
        <p:txBody>
          <a:bodyPr/>
          <a:lstStyle/>
          <a:p>
            <a:endParaRPr kumimoji="1" lang="ja-JP" altLang="en-US"/>
          </a:p>
        </p:txBody>
      </p:sp>
      <p:pic>
        <p:nvPicPr>
          <p:cNvPr id="4" name="コンテンツ プレースホルダー 4" descr="カレンダー&#10;&#10;自動的に生成された説明">
            <a:extLst>
              <a:ext uri="{FF2B5EF4-FFF2-40B4-BE49-F238E27FC236}">
                <a16:creationId xmlns:a16="http://schemas.microsoft.com/office/drawing/2014/main" id="{587C5FBD-154A-4BD0-7C1D-DC1FAAF0A79D}"/>
              </a:ext>
            </a:extLst>
          </p:cNvPr>
          <p:cNvPicPr>
            <a:picLocks noChangeAspect="1"/>
          </p:cNvPicPr>
          <p:nvPr/>
        </p:nvPicPr>
        <p:blipFill>
          <a:blip r:embed="rId2"/>
          <a:stretch>
            <a:fillRect/>
          </a:stretch>
        </p:blipFill>
        <p:spPr>
          <a:xfrm>
            <a:off x="0" y="28688"/>
            <a:ext cx="12315570" cy="6836149"/>
          </a:xfrm>
          <a:prstGeom prst="rect">
            <a:avLst/>
          </a:prstGeom>
        </p:spPr>
      </p:pic>
      <p:sp>
        <p:nvSpPr>
          <p:cNvPr id="5" name="円/楕円 4">
            <a:extLst>
              <a:ext uri="{FF2B5EF4-FFF2-40B4-BE49-F238E27FC236}">
                <a16:creationId xmlns:a16="http://schemas.microsoft.com/office/drawing/2014/main" id="{2F6EEC2B-0F1B-45F5-BC93-53F34DE95A6F}"/>
              </a:ext>
            </a:extLst>
          </p:cNvPr>
          <p:cNvSpPr/>
          <p:nvPr/>
        </p:nvSpPr>
        <p:spPr>
          <a:xfrm>
            <a:off x="290457" y="2037717"/>
            <a:ext cx="4593515" cy="361930"/>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 name="直線矢印コネクタ 5">
            <a:extLst>
              <a:ext uri="{FF2B5EF4-FFF2-40B4-BE49-F238E27FC236}">
                <a16:creationId xmlns:a16="http://schemas.microsoft.com/office/drawing/2014/main" id="{13D49627-5C21-1414-5C59-37FF98B173F3}"/>
              </a:ext>
            </a:extLst>
          </p:cNvPr>
          <p:cNvCxnSpPr>
            <a:cxnSpLocks/>
          </p:cNvCxnSpPr>
          <p:nvPr/>
        </p:nvCxnSpPr>
        <p:spPr>
          <a:xfrm>
            <a:off x="2678654" y="2216320"/>
            <a:ext cx="849855" cy="12134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正方形/長方形 6">
            <a:extLst>
              <a:ext uri="{FF2B5EF4-FFF2-40B4-BE49-F238E27FC236}">
                <a16:creationId xmlns:a16="http://schemas.microsoft.com/office/drawing/2014/main" id="{3DBF6276-ED82-62C5-55AC-CB3F6B06BE84}"/>
              </a:ext>
            </a:extLst>
          </p:cNvPr>
          <p:cNvSpPr/>
          <p:nvPr/>
        </p:nvSpPr>
        <p:spPr>
          <a:xfrm>
            <a:off x="3528509" y="3320275"/>
            <a:ext cx="5671491" cy="408791"/>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a:solidFill>
                  <a:schemeClr val="bg1"/>
                </a:solidFill>
              </a:rPr>
              <a:t>実際に、</a:t>
            </a:r>
            <a:r>
              <a:rPr kumimoji="1" lang="en-US" altLang="ja-JP" dirty="0">
                <a:solidFill>
                  <a:schemeClr val="bg1"/>
                </a:solidFill>
              </a:rPr>
              <a:t>A</a:t>
            </a:r>
            <a:r>
              <a:rPr kumimoji="1" lang="ja-JP" altLang="en-US">
                <a:solidFill>
                  <a:schemeClr val="bg1"/>
                </a:solidFill>
              </a:rPr>
              <a:t>さんが</a:t>
            </a:r>
            <a:r>
              <a:rPr kumimoji="1" lang="en-US" altLang="ja-JP" dirty="0">
                <a:solidFill>
                  <a:schemeClr val="bg1"/>
                </a:solidFill>
              </a:rPr>
              <a:t>M01</a:t>
            </a:r>
            <a:r>
              <a:rPr kumimoji="1" lang="ja-JP" altLang="en-US">
                <a:solidFill>
                  <a:schemeClr val="bg1"/>
                </a:solidFill>
              </a:rPr>
              <a:t>に接近していた時間</a:t>
            </a:r>
          </a:p>
        </p:txBody>
      </p:sp>
    </p:spTree>
    <p:extLst>
      <p:ext uri="{BB962C8B-B14F-4D97-AF65-F5344CB8AC3E}">
        <p14:creationId xmlns:p14="http://schemas.microsoft.com/office/powerpoint/2010/main" val="34836963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D185DE-54C0-892D-E244-1D45C6572A68}"/>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907249A8-AA70-06C0-54BB-967EFAC69C36}"/>
              </a:ext>
            </a:extLst>
          </p:cNvPr>
          <p:cNvSpPr>
            <a:spLocks noGrp="1"/>
          </p:cNvSpPr>
          <p:nvPr>
            <p:ph idx="1"/>
          </p:nvPr>
        </p:nvSpPr>
        <p:spPr/>
        <p:txBody>
          <a:bodyPr/>
          <a:lstStyle/>
          <a:p>
            <a:endParaRPr kumimoji="1" lang="ja-JP" altLang="en-US"/>
          </a:p>
        </p:txBody>
      </p:sp>
      <p:pic>
        <p:nvPicPr>
          <p:cNvPr id="4" name="コンテンツ プレースホルダー 4" descr="カレンダー&#10;&#10;自動的に生成された説明">
            <a:extLst>
              <a:ext uri="{FF2B5EF4-FFF2-40B4-BE49-F238E27FC236}">
                <a16:creationId xmlns:a16="http://schemas.microsoft.com/office/drawing/2014/main" id="{5ADB4949-ACEB-5488-7237-DBCAA3AD9548}"/>
              </a:ext>
            </a:extLst>
          </p:cNvPr>
          <p:cNvPicPr>
            <a:picLocks noChangeAspect="1"/>
          </p:cNvPicPr>
          <p:nvPr/>
        </p:nvPicPr>
        <p:blipFill>
          <a:blip r:embed="rId2"/>
          <a:stretch>
            <a:fillRect/>
          </a:stretch>
        </p:blipFill>
        <p:spPr>
          <a:xfrm>
            <a:off x="0" y="0"/>
            <a:ext cx="12322508" cy="6840000"/>
          </a:xfrm>
          <a:prstGeom prst="rect">
            <a:avLst/>
          </a:prstGeom>
        </p:spPr>
      </p:pic>
      <p:sp>
        <p:nvSpPr>
          <p:cNvPr id="5" name="円/楕円 4">
            <a:extLst>
              <a:ext uri="{FF2B5EF4-FFF2-40B4-BE49-F238E27FC236}">
                <a16:creationId xmlns:a16="http://schemas.microsoft.com/office/drawing/2014/main" id="{4E906CAD-0198-676E-20EF-B1485684423D}"/>
              </a:ext>
            </a:extLst>
          </p:cNvPr>
          <p:cNvSpPr/>
          <p:nvPr/>
        </p:nvSpPr>
        <p:spPr>
          <a:xfrm>
            <a:off x="1103312" y="182880"/>
            <a:ext cx="865337" cy="3033656"/>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a:extLst>
              <a:ext uri="{FF2B5EF4-FFF2-40B4-BE49-F238E27FC236}">
                <a16:creationId xmlns:a16="http://schemas.microsoft.com/office/drawing/2014/main" id="{7D9DD49A-7A44-B5CB-A152-90C7E6A64D38}"/>
              </a:ext>
            </a:extLst>
          </p:cNvPr>
          <p:cNvSpPr/>
          <p:nvPr/>
        </p:nvSpPr>
        <p:spPr>
          <a:xfrm>
            <a:off x="3098202" y="268941"/>
            <a:ext cx="548640" cy="2840019"/>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50898A5E-4704-8B82-B195-F940AC0D595B}"/>
              </a:ext>
            </a:extLst>
          </p:cNvPr>
          <p:cNvCxnSpPr>
            <a:cxnSpLocks/>
            <a:endCxn id="11" idx="1"/>
          </p:cNvCxnSpPr>
          <p:nvPr/>
        </p:nvCxnSpPr>
        <p:spPr>
          <a:xfrm>
            <a:off x="1688951" y="1853248"/>
            <a:ext cx="2635623" cy="15838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線矢印コネクタ 9">
            <a:extLst>
              <a:ext uri="{FF2B5EF4-FFF2-40B4-BE49-F238E27FC236}">
                <a16:creationId xmlns:a16="http://schemas.microsoft.com/office/drawing/2014/main" id="{9F9F5C8D-36E3-C46C-BF6C-B6336D75E0E2}"/>
              </a:ext>
            </a:extLst>
          </p:cNvPr>
          <p:cNvCxnSpPr>
            <a:cxnSpLocks/>
          </p:cNvCxnSpPr>
          <p:nvPr/>
        </p:nvCxnSpPr>
        <p:spPr>
          <a:xfrm>
            <a:off x="3372522" y="1853248"/>
            <a:ext cx="952052" cy="16331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正方形/長方形 10">
            <a:extLst>
              <a:ext uri="{FF2B5EF4-FFF2-40B4-BE49-F238E27FC236}">
                <a16:creationId xmlns:a16="http://schemas.microsoft.com/office/drawing/2014/main" id="{F96FD361-64B5-20F7-73CA-6A89658B9220}"/>
              </a:ext>
            </a:extLst>
          </p:cNvPr>
          <p:cNvSpPr/>
          <p:nvPr/>
        </p:nvSpPr>
        <p:spPr>
          <a:xfrm>
            <a:off x="4324574" y="3108960"/>
            <a:ext cx="2549562" cy="65621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en-US" altLang="ja-JP" dirty="0">
                <a:solidFill>
                  <a:schemeClr val="bg1"/>
                </a:solidFill>
              </a:rPr>
              <a:t>M01</a:t>
            </a:r>
            <a:r>
              <a:rPr kumimoji="1" lang="ja-JP" altLang="en-US">
                <a:solidFill>
                  <a:schemeClr val="bg1"/>
                </a:solidFill>
              </a:rPr>
              <a:t>の生産機械のログ</a:t>
            </a:r>
          </a:p>
        </p:txBody>
      </p:sp>
    </p:spTree>
    <p:extLst>
      <p:ext uri="{BB962C8B-B14F-4D97-AF65-F5344CB8AC3E}">
        <p14:creationId xmlns:p14="http://schemas.microsoft.com/office/powerpoint/2010/main" val="10138399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DA9E2DC-AA73-3DCD-7485-43E803E1D74C}"/>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D790F059-ACC9-57D1-B4A9-F991A65C436F}"/>
              </a:ext>
            </a:extLst>
          </p:cNvPr>
          <p:cNvSpPr>
            <a:spLocks noGrp="1"/>
          </p:cNvSpPr>
          <p:nvPr>
            <p:ph idx="1"/>
          </p:nvPr>
        </p:nvSpPr>
        <p:spPr/>
        <p:txBody>
          <a:bodyPr/>
          <a:lstStyle/>
          <a:p>
            <a:endParaRPr kumimoji="1" lang="ja-JP" altLang="en-US"/>
          </a:p>
        </p:txBody>
      </p:sp>
      <p:pic>
        <p:nvPicPr>
          <p:cNvPr id="4" name="コンテンツ プレースホルダー 4" descr="カレンダー&#10;&#10;自動的に生成された説明">
            <a:extLst>
              <a:ext uri="{FF2B5EF4-FFF2-40B4-BE49-F238E27FC236}">
                <a16:creationId xmlns:a16="http://schemas.microsoft.com/office/drawing/2014/main" id="{6A03A37D-B26A-01D3-89FD-6A9511153705}"/>
              </a:ext>
            </a:extLst>
          </p:cNvPr>
          <p:cNvPicPr>
            <a:picLocks noChangeAspect="1"/>
          </p:cNvPicPr>
          <p:nvPr/>
        </p:nvPicPr>
        <p:blipFill>
          <a:blip r:embed="rId2"/>
          <a:stretch>
            <a:fillRect/>
          </a:stretch>
        </p:blipFill>
        <p:spPr>
          <a:xfrm>
            <a:off x="0" y="0"/>
            <a:ext cx="12315570" cy="6836149"/>
          </a:xfrm>
          <a:prstGeom prst="rect">
            <a:avLst/>
          </a:prstGeom>
        </p:spPr>
      </p:pic>
    </p:spTree>
    <p:extLst>
      <p:ext uri="{BB962C8B-B14F-4D97-AF65-F5344CB8AC3E}">
        <p14:creationId xmlns:p14="http://schemas.microsoft.com/office/powerpoint/2010/main" val="30467729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2539BE-308D-A599-5CE8-22AC8829A12B}"/>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2FA2A842-393C-B64D-A139-B03AF19FABDA}"/>
              </a:ext>
            </a:extLst>
          </p:cNvPr>
          <p:cNvSpPr>
            <a:spLocks noGrp="1"/>
          </p:cNvSpPr>
          <p:nvPr>
            <p:ph type="title"/>
          </p:nvPr>
        </p:nvSpPr>
        <p:spPr/>
        <p:txBody>
          <a:bodyPr/>
          <a:lstStyle/>
          <a:p>
            <a:endParaRPr kumimoji="1" lang="ja-JP" altLang="en-US"/>
          </a:p>
        </p:txBody>
      </p:sp>
      <p:sp>
        <p:nvSpPr>
          <p:cNvPr id="6" name="コンテンツ プレースホルダー 5">
            <a:extLst>
              <a:ext uri="{FF2B5EF4-FFF2-40B4-BE49-F238E27FC236}">
                <a16:creationId xmlns:a16="http://schemas.microsoft.com/office/drawing/2014/main" id="{A4433B89-EDDC-F2CE-5263-DF000F590797}"/>
              </a:ext>
            </a:extLst>
          </p:cNvPr>
          <p:cNvSpPr>
            <a:spLocks noGrp="1"/>
          </p:cNvSpPr>
          <p:nvPr>
            <p:ph idx="1"/>
          </p:nvPr>
        </p:nvSpPr>
        <p:spPr/>
        <p:txBody>
          <a:bodyPr/>
          <a:lstStyle/>
          <a:p>
            <a:endParaRPr lang="ja-JP" altLang="en-US"/>
          </a:p>
        </p:txBody>
      </p:sp>
      <p:pic>
        <p:nvPicPr>
          <p:cNvPr id="7" name="コンテンツ プレースホルダー 4" descr="カレンダー&#10;&#10;自動的に生成された説明">
            <a:extLst>
              <a:ext uri="{FF2B5EF4-FFF2-40B4-BE49-F238E27FC236}">
                <a16:creationId xmlns:a16="http://schemas.microsoft.com/office/drawing/2014/main" id="{F9E54513-C126-0147-7031-325EB70F3E23}"/>
              </a:ext>
            </a:extLst>
          </p:cNvPr>
          <p:cNvPicPr>
            <a:picLocks noChangeAspect="1"/>
          </p:cNvPicPr>
          <p:nvPr/>
        </p:nvPicPr>
        <p:blipFill>
          <a:blip r:embed="rId2"/>
          <a:stretch>
            <a:fillRect/>
          </a:stretch>
        </p:blipFill>
        <p:spPr>
          <a:xfrm>
            <a:off x="0" y="21850"/>
            <a:ext cx="12322508" cy="6840000"/>
          </a:xfrm>
          <a:prstGeom prst="rect">
            <a:avLst/>
          </a:prstGeom>
        </p:spPr>
      </p:pic>
      <p:sp>
        <p:nvSpPr>
          <p:cNvPr id="3" name="円/楕円 2">
            <a:extLst>
              <a:ext uri="{FF2B5EF4-FFF2-40B4-BE49-F238E27FC236}">
                <a16:creationId xmlns:a16="http://schemas.microsoft.com/office/drawing/2014/main" id="{0DDB2F99-21A0-E689-C458-8D02A7D6B927}"/>
              </a:ext>
            </a:extLst>
          </p:cNvPr>
          <p:cNvSpPr/>
          <p:nvPr/>
        </p:nvSpPr>
        <p:spPr>
          <a:xfrm>
            <a:off x="1328058" y="1853248"/>
            <a:ext cx="424542" cy="58515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円/楕円 3">
            <a:extLst>
              <a:ext uri="{FF2B5EF4-FFF2-40B4-BE49-F238E27FC236}">
                <a16:creationId xmlns:a16="http://schemas.microsoft.com/office/drawing/2014/main" id="{57506AC5-4580-59F4-328C-DF411E7ADF2B}"/>
              </a:ext>
            </a:extLst>
          </p:cNvPr>
          <p:cNvSpPr/>
          <p:nvPr/>
        </p:nvSpPr>
        <p:spPr>
          <a:xfrm>
            <a:off x="3156857" y="1853248"/>
            <a:ext cx="402772" cy="67223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7459753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FDC4658-9EF1-B67D-FEF9-6219A3A9FA78}"/>
              </a:ext>
            </a:extLst>
          </p:cNvPr>
          <p:cNvSpPr>
            <a:spLocks noGrp="1"/>
          </p:cNvSpPr>
          <p:nvPr>
            <p:ph type="title"/>
          </p:nvPr>
        </p:nvSpPr>
        <p:spPr>
          <a:xfrm>
            <a:off x="689457" y="90442"/>
            <a:ext cx="11060227" cy="1400530"/>
          </a:xfrm>
        </p:spPr>
        <p:txBody>
          <a:bodyPr>
            <a:normAutofit/>
          </a:bodyPr>
          <a:lstStyle/>
          <a:p>
            <a:r>
              <a:rPr kumimoji="1" lang="en-US" altLang="ja-JP" dirty="0"/>
              <a:t>12</a:t>
            </a:r>
            <a:r>
              <a:rPr kumimoji="1" lang="ja-JP" altLang="en-US"/>
              <a:t>月</a:t>
            </a:r>
            <a:r>
              <a:rPr kumimoji="1" lang="en-US" altLang="ja-JP" dirty="0"/>
              <a:t>1</a:t>
            </a:r>
            <a:r>
              <a:rPr kumimoji="1" lang="ja-JP" altLang="en-US"/>
              <a:t>日における生産機械ごとの接近判定</a:t>
            </a:r>
          </a:p>
        </p:txBody>
      </p:sp>
      <p:pic>
        <p:nvPicPr>
          <p:cNvPr id="5" name="コンテンツ プレースホルダー 4" descr="カレンダー&#10;&#10;自動的に生成された説明">
            <a:extLst>
              <a:ext uri="{FF2B5EF4-FFF2-40B4-BE49-F238E27FC236}">
                <a16:creationId xmlns:a16="http://schemas.microsoft.com/office/drawing/2014/main" id="{802C8E52-B8DE-8B2F-F179-0E505E6F22C0}"/>
              </a:ext>
            </a:extLst>
          </p:cNvPr>
          <p:cNvPicPr>
            <a:picLocks noGrp="1" noChangeAspect="1"/>
          </p:cNvPicPr>
          <p:nvPr>
            <p:ph idx="1"/>
          </p:nvPr>
        </p:nvPicPr>
        <p:blipFill>
          <a:blip r:embed="rId2"/>
          <a:stretch>
            <a:fillRect/>
          </a:stretch>
        </p:blipFill>
        <p:spPr>
          <a:xfrm>
            <a:off x="0" y="0"/>
            <a:ext cx="12315570" cy="6836149"/>
          </a:xfrm>
        </p:spPr>
      </p:pic>
      <p:cxnSp>
        <p:nvCxnSpPr>
          <p:cNvPr id="8" name="直線矢印コネクタ 7">
            <a:extLst>
              <a:ext uri="{FF2B5EF4-FFF2-40B4-BE49-F238E27FC236}">
                <a16:creationId xmlns:a16="http://schemas.microsoft.com/office/drawing/2014/main" id="{FE05A6B3-3453-2069-4E61-FB70F07C295A}"/>
              </a:ext>
            </a:extLst>
          </p:cNvPr>
          <p:cNvCxnSpPr>
            <a:cxnSpLocks/>
          </p:cNvCxnSpPr>
          <p:nvPr/>
        </p:nvCxnSpPr>
        <p:spPr>
          <a:xfrm flipH="1">
            <a:off x="776287" y="2203300"/>
            <a:ext cx="764041" cy="87631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9" name="正方形/長方形 8">
            <a:extLst>
              <a:ext uri="{FF2B5EF4-FFF2-40B4-BE49-F238E27FC236}">
                <a16:creationId xmlns:a16="http://schemas.microsoft.com/office/drawing/2014/main" id="{ABF12C3A-86D7-72C3-CC73-940CEDF52525}"/>
              </a:ext>
            </a:extLst>
          </p:cNvPr>
          <p:cNvSpPr/>
          <p:nvPr/>
        </p:nvSpPr>
        <p:spPr>
          <a:xfrm>
            <a:off x="0" y="3079616"/>
            <a:ext cx="1552575" cy="78377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ln>
                  <a:solidFill>
                    <a:srgbClr val="FF0000"/>
                  </a:solidFill>
                </a:ln>
                <a:solidFill>
                  <a:srgbClr val="FF0000"/>
                </a:solidFill>
              </a:rPr>
              <a:t>特定に失敗</a:t>
            </a:r>
          </a:p>
        </p:txBody>
      </p:sp>
      <p:sp>
        <p:nvSpPr>
          <p:cNvPr id="7" name="円/楕円 6">
            <a:extLst>
              <a:ext uri="{FF2B5EF4-FFF2-40B4-BE49-F238E27FC236}">
                <a16:creationId xmlns:a16="http://schemas.microsoft.com/office/drawing/2014/main" id="{F9B0AB68-8355-F91F-049F-534A5F1C2382}"/>
              </a:ext>
            </a:extLst>
          </p:cNvPr>
          <p:cNvSpPr/>
          <p:nvPr/>
        </p:nvSpPr>
        <p:spPr>
          <a:xfrm>
            <a:off x="1328058" y="1853248"/>
            <a:ext cx="424542" cy="58515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0E33FAF6-ED16-D590-B487-341D4CE97BE1}"/>
              </a:ext>
            </a:extLst>
          </p:cNvPr>
          <p:cNvSpPr/>
          <p:nvPr/>
        </p:nvSpPr>
        <p:spPr>
          <a:xfrm>
            <a:off x="3156857" y="1853248"/>
            <a:ext cx="402772" cy="67223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8345605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0D0354F-0B81-6768-2B2B-B55BB769661D}"/>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C4B32C3C-227B-5D72-9255-5B4522F7BC14}"/>
              </a:ext>
            </a:extLst>
          </p:cNvPr>
          <p:cNvSpPr>
            <a:spLocks noGrp="1"/>
          </p:cNvSpPr>
          <p:nvPr>
            <p:ph idx="1"/>
          </p:nvPr>
        </p:nvSpPr>
        <p:spPr/>
        <p:txBody>
          <a:bodyPr/>
          <a:lstStyle/>
          <a:p>
            <a:endParaRPr kumimoji="1" lang="ja-JP" altLang="en-US"/>
          </a:p>
        </p:txBody>
      </p:sp>
      <p:sp>
        <p:nvSpPr>
          <p:cNvPr id="4" name="タイトル 1">
            <a:extLst>
              <a:ext uri="{FF2B5EF4-FFF2-40B4-BE49-F238E27FC236}">
                <a16:creationId xmlns:a16="http://schemas.microsoft.com/office/drawing/2014/main" id="{A0B82150-061C-DC08-68D1-96AE065CDF5A}"/>
              </a:ext>
            </a:extLst>
          </p:cNvPr>
          <p:cNvSpPr txBox="1">
            <a:spLocks/>
          </p:cNvSpPr>
          <p:nvPr/>
        </p:nvSpPr>
        <p:spPr>
          <a:xfrm>
            <a:off x="689457" y="90442"/>
            <a:ext cx="11060227" cy="1400530"/>
          </a:xfrm>
          <a:prstGeom prst="rect">
            <a:avLst/>
          </a:prstGeom>
        </p:spPr>
        <p:txBody>
          <a:bodyPr vert="horz" lIns="91440" tIns="45720" rIns="91440" bIns="45720" rtlCol="0" anchor="t">
            <a:normAutofit/>
          </a:bodyPr>
          <a:lstStyle>
            <a:lvl1pPr algn="l" defTabSz="457200" rtl="0" eaLnBrk="1" latinLnBrk="0" hangingPunct="1">
              <a:spcBef>
                <a:spcPct val="0"/>
              </a:spcBef>
              <a:buNone/>
              <a:defRPr kumimoji="1" sz="4200" b="0" i="0" kern="1200">
                <a:solidFill>
                  <a:schemeClr val="tx2"/>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a:t>12</a:t>
            </a:r>
            <a:r>
              <a:rPr lang="ja-JP" altLang="en-US"/>
              <a:t>月</a:t>
            </a:r>
            <a:r>
              <a:rPr lang="en-US" altLang="ja-JP"/>
              <a:t>1</a:t>
            </a:r>
            <a:r>
              <a:rPr lang="ja-JP" altLang="en-US"/>
              <a:t>日における生産機械ごとの接近判定</a:t>
            </a:r>
          </a:p>
        </p:txBody>
      </p:sp>
      <p:pic>
        <p:nvPicPr>
          <p:cNvPr id="5" name="コンテンツ プレースホルダー 4" descr="カレンダー&#10;&#10;自動的に生成された説明">
            <a:extLst>
              <a:ext uri="{FF2B5EF4-FFF2-40B4-BE49-F238E27FC236}">
                <a16:creationId xmlns:a16="http://schemas.microsoft.com/office/drawing/2014/main" id="{C10032C0-F500-6D8A-A7F0-987D59B793B8}"/>
              </a:ext>
            </a:extLst>
          </p:cNvPr>
          <p:cNvPicPr>
            <a:picLocks noChangeAspect="1"/>
          </p:cNvPicPr>
          <p:nvPr/>
        </p:nvPicPr>
        <p:blipFill>
          <a:blip r:embed="rId2"/>
          <a:stretch>
            <a:fillRect/>
          </a:stretch>
        </p:blipFill>
        <p:spPr>
          <a:xfrm>
            <a:off x="0" y="0"/>
            <a:ext cx="12315570" cy="6836149"/>
          </a:xfrm>
          <a:prstGeom prst="rect">
            <a:avLst/>
          </a:prstGeom>
        </p:spPr>
      </p:pic>
      <p:cxnSp>
        <p:nvCxnSpPr>
          <p:cNvPr id="6" name="直線矢印コネクタ 5">
            <a:extLst>
              <a:ext uri="{FF2B5EF4-FFF2-40B4-BE49-F238E27FC236}">
                <a16:creationId xmlns:a16="http://schemas.microsoft.com/office/drawing/2014/main" id="{85E3381E-4F8A-CEAF-3813-D77A52C1BFB3}"/>
              </a:ext>
            </a:extLst>
          </p:cNvPr>
          <p:cNvCxnSpPr>
            <a:cxnSpLocks/>
          </p:cNvCxnSpPr>
          <p:nvPr/>
        </p:nvCxnSpPr>
        <p:spPr>
          <a:xfrm flipH="1">
            <a:off x="776287" y="2203300"/>
            <a:ext cx="764041" cy="876316"/>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7" name="正方形/長方形 6">
            <a:extLst>
              <a:ext uri="{FF2B5EF4-FFF2-40B4-BE49-F238E27FC236}">
                <a16:creationId xmlns:a16="http://schemas.microsoft.com/office/drawing/2014/main" id="{94E8FA83-4448-89B2-FBA3-9ED48A6E8126}"/>
              </a:ext>
            </a:extLst>
          </p:cNvPr>
          <p:cNvSpPr/>
          <p:nvPr/>
        </p:nvSpPr>
        <p:spPr>
          <a:xfrm>
            <a:off x="0" y="3079616"/>
            <a:ext cx="1552575" cy="78377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ln>
                  <a:solidFill>
                    <a:srgbClr val="FF0000"/>
                  </a:solidFill>
                </a:ln>
                <a:solidFill>
                  <a:srgbClr val="FF0000"/>
                </a:solidFill>
              </a:rPr>
              <a:t>特定に失敗</a:t>
            </a:r>
          </a:p>
        </p:txBody>
      </p:sp>
      <p:cxnSp>
        <p:nvCxnSpPr>
          <p:cNvPr id="8" name="直線矢印コネクタ 7">
            <a:extLst>
              <a:ext uri="{FF2B5EF4-FFF2-40B4-BE49-F238E27FC236}">
                <a16:creationId xmlns:a16="http://schemas.microsoft.com/office/drawing/2014/main" id="{3CAE664B-9F9E-57BE-C5BC-DE7B5251236E}"/>
              </a:ext>
            </a:extLst>
          </p:cNvPr>
          <p:cNvCxnSpPr>
            <a:cxnSpLocks/>
          </p:cNvCxnSpPr>
          <p:nvPr/>
        </p:nvCxnSpPr>
        <p:spPr>
          <a:xfrm>
            <a:off x="3403786" y="2296886"/>
            <a:ext cx="754557" cy="782730"/>
          </a:xfrm>
          <a:prstGeom prst="straightConnector1">
            <a:avLst/>
          </a:prstGeom>
          <a:ln>
            <a:tailEnd type="triangle"/>
          </a:ln>
        </p:spPr>
        <p:style>
          <a:lnRef idx="1">
            <a:schemeClr val="accent4"/>
          </a:lnRef>
          <a:fillRef idx="0">
            <a:schemeClr val="accent4"/>
          </a:fillRef>
          <a:effectRef idx="0">
            <a:schemeClr val="accent4"/>
          </a:effectRef>
          <a:fontRef idx="minor">
            <a:schemeClr val="tx1"/>
          </a:fontRef>
        </p:style>
      </p:cxnSp>
      <p:sp>
        <p:nvSpPr>
          <p:cNvPr id="9" name="正方形/長方形 8">
            <a:extLst>
              <a:ext uri="{FF2B5EF4-FFF2-40B4-BE49-F238E27FC236}">
                <a16:creationId xmlns:a16="http://schemas.microsoft.com/office/drawing/2014/main" id="{4B6BD013-CD11-47BE-CF47-80210B8A82DA}"/>
              </a:ext>
            </a:extLst>
          </p:cNvPr>
          <p:cNvSpPr/>
          <p:nvPr/>
        </p:nvSpPr>
        <p:spPr>
          <a:xfrm>
            <a:off x="3871574" y="3079616"/>
            <a:ext cx="1634726" cy="69876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ln>
                  <a:solidFill>
                    <a:srgbClr val="00B0F0"/>
                  </a:solidFill>
                </a:ln>
                <a:solidFill>
                  <a:schemeClr val="bg1"/>
                </a:solidFill>
              </a:rPr>
              <a:t>特定に成功</a:t>
            </a:r>
          </a:p>
        </p:txBody>
      </p:sp>
      <p:sp>
        <p:nvSpPr>
          <p:cNvPr id="10" name="円/楕円 9">
            <a:extLst>
              <a:ext uri="{FF2B5EF4-FFF2-40B4-BE49-F238E27FC236}">
                <a16:creationId xmlns:a16="http://schemas.microsoft.com/office/drawing/2014/main" id="{5469EF5E-8AB4-011A-1F08-5214ADB2C0E8}"/>
              </a:ext>
            </a:extLst>
          </p:cNvPr>
          <p:cNvSpPr/>
          <p:nvPr/>
        </p:nvSpPr>
        <p:spPr>
          <a:xfrm>
            <a:off x="1328058" y="1853248"/>
            <a:ext cx="424542" cy="58515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円/楕円 10">
            <a:extLst>
              <a:ext uri="{FF2B5EF4-FFF2-40B4-BE49-F238E27FC236}">
                <a16:creationId xmlns:a16="http://schemas.microsoft.com/office/drawing/2014/main" id="{95721058-36F6-1822-5166-DAD806BFD575}"/>
              </a:ext>
            </a:extLst>
          </p:cNvPr>
          <p:cNvSpPr/>
          <p:nvPr/>
        </p:nvSpPr>
        <p:spPr>
          <a:xfrm>
            <a:off x="3156857" y="1853248"/>
            <a:ext cx="402772" cy="672238"/>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379571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7BC02F5-364B-BBC0-0A98-53F3AD04660B}"/>
              </a:ext>
            </a:extLst>
          </p:cNvPr>
          <p:cNvSpPr>
            <a:spLocks noGrp="1"/>
          </p:cNvSpPr>
          <p:nvPr>
            <p:ph type="title"/>
          </p:nvPr>
        </p:nvSpPr>
        <p:spPr/>
        <p:txBody>
          <a:bodyPr/>
          <a:lstStyle/>
          <a:p>
            <a:endParaRPr kumimoji="1" lang="ja-JP" altLang="en-US"/>
          </a:p>
        </p:txBody>
      </p:sp>
      <p:pic>
        <p:nvPicPr>
          <p:cNvPr id="4" name="コンテンツ プレースホルダー 4" descr="カレンダー&#10;&#10;自動的に生成された説明">
            <a:extLst>
              <a:ext uri="{FF2B5EF4-FFF2-40B4-BE49-F238E27FC236}">
                <a16:creationId xmlns:a16="http://schemas.microsoft.com/office/drawing/2014/main" id="{ABD3E4C3-065D-E6C7-6546-505B5C94935F}"/>
              </a:ext>
            </a:extLst>
          </p:cNvPr>
          <p:cNvPicPr>
            <a:picLocks noGrp="1" noChangeAspect="1"/>
          </p:cNvPicPr>
          <p:nvPr>
            <p:ph idx="1"/>
          </p:nvPr>
        </p:nvPicPr>
        <p:blipFill>
          <a:blip r:embed="rId2"/>
          <a:stretch>
            <a:fillRect/>
          </a:stretch>
        </p:blipFill>
        <p:spPr>
          <a:xfrm>
            <a:off x="0" y="0"/>
            <a:ext cx="12192000" cy="6857999"/>
          </a:xfrm>
          <a:prstGeom prst="rect">
            <a:avLst/>
          </a:prstGeom>
        </p:spPr>
      </p:pic>
      <p:sp>
        <p:nvSpPr>
          <p:cNvPr id="5" name="円/楕円 4">
            <a:extLst>
              <a:ext uri="{FF2B5EF4-FFF2-40B4-BE49-F238E27FC236}">
                <a16:creationId xmlns:a16="http://schemas.microsoft.com/office/drawing/2014/main" id="{EFBA4518-0031-5761-F242-2542D91A9266}"/>
              </a:ext>
            </a:extLst>
          </p:cNvPr>
          <p:cNvSpPr/>
          <p:nvPr/>
        </p:nvSpPr>
        <p:spPr>
          <a:xfrm>
            <a:off x="1151068" y="3941780"/>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a:extLst>
              <a:ext uri="{FF2B5EF4-FFF2-40B4-BE49-F238E27FC236}">
                <a16:creationId xmlns:a16="http://schemas.microsoft.com/office/drawing/2014/main" id="{573444B8-39C6-2C4D-C00B-B3C215FC7C74}"/>
              </a:ext>
            </a:extLst>
          </p:cNvPr>
          <p:cNvSpPr/>
          <p:nvPr/>
        </p:nvSpPr>
        <p:spPr>
          <a:xfrm>
            <a:off x="2382819" y="3941781"/>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a:extLst>
              <a:ext uri="{FF2B5EF4-FFF2-40B4-BE49-F238E27FC236}">
                <a16:creationId xmlns:a16="http://schemas.microsoft.com/office/drawing/2014/main" id="{C1C3BE10-6E66-B93E-C1BA-99C069B7085A}"/>
              </a:ext>
            </a:extLst>
          </p:cNvPr>
          <p:cNvSpPr/>
          <p:nvPr/>
        </p:nvSpPr>
        <p:spPr>
          <a:xfrm>
            <a:off x="3740972" y="3941781"/>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円/楕円 7">
            <a:extLst>
              <a:ext uri="{FF2B5EF4-FFF2-40B4-BE49-F238E27FC236}">
                <a16:creationId xmlns:a16="http://schemas.microsoft.com/office/drawing/2014/main" id="{D00A1953-BECE-AD7A-1657-C90B2B432A50}"/>
              </a:ext>
            </a:extLst>
          </p:cNvPr>
          <p:cNvSpPr/>
          <p:nvPr/>
        </p:nvSpPr>
        <p:spPr>
          <a:xfrm>
            <a:off x="4636546" y="3941779"/>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82AE247B-23B2-7383-74FF-29F963FC5C14}"/>
              </a:ext>
            </a:extLst>
          </p:cNvPr>
          <p:cNvSpPr/>
          <p:nvPr/>
        </p:nvSpPr>
        <p:spPr>
          <a:xfrm>
            <a:off x="8200465" y="452718"/>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8202484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411EDB2-FC9E-A3AA-A64C-16160656C7DA}"/>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CD87E08B-5281-7CFF-083A-62FB4625AE49}"/>
              </a:ext>
            </a:extLst>
          </p:cNvPr>
          <p:cNvSpPr>
            <a:spLocks noGrp="1"/>
          </p:cNvSpPr>
          <p:nvPr>
            <p:ph idx="1"/>
          </p:nvPr>
        </p:nvSpPr>
        <p:spPr/>
        <p:txBody>
          <a:bodyPr/>
          <a:lstStyle/>
          <a:p>
            <a:endParaRPr kumimoji="1" lang="ja-JP" altLang="en-US"/>
          </a:p>
        </p:txBody>
      </p:sp>
      <p:pic>
        <p:nvPicPr>
          <p:cNvPr id="4" name="コンテンツ プレースホルダー 4" descr="カレンダー&#10;&#10;自動的に生成された説明">
            <a:extLst>
              <a:ext uri="{FF2B5EF4-FFF2-40B4-BE49-F238E27FC236}">
                <a16:creationId xmlns:a16="http://schemas.microsoft.com/office/drawing/2014/main" id="{B7FB37E4-3170-7EA7-61B2-247F305A0EC3}"/>
              </a:ext>
            </a:extLst>
          </p:cNvPr>
          <p:cNvPicPr>
            <a:picLocks noChangeAspect="1"/>
          </p:cNvPicPr>
          <p:nvPr/>
        </p:nvPicPr>
        <p:blipFill>
          <a:blip r:embed="rId2"/>
          <a:stretch>
            <a:fillRect/>
          </a:stretch>
        </p:blipFill>
        <p:spPr>
          <a:xfrm>
            <a:off x="-2" y="0"/>
            <a:ext cx="12192002" cy="6858000"/>
          </a:xfrm>
          <a:prstGeom prst="rect">
            <a:avLst/>
          </a:prstGeom>
        </p:spPr>
      </p:pic>
      <p:sp>
        <p:nvSpPr>
          <p:cNvPr id="5" name="円/楕円 4">
            <a:extLst>
              <a:ext uri="{FF2B5EF4-FFF2-40B4-BE49-F238E27FC236}">
                <a16:creationId xmlns:a16="http://schemas.microsoft.com/office/drawing/2014/main" id="{436230D4-7FDA-55D7-7FEA-BF255E7CEC5F}"/>
              </a:ext>
            </a:extLst>
          </p:cNvPr>
          <p:cNvSpPr/>
          <p:nvPr/>
        </p:nvSpPr>
        <p:spPr>
          <a:xfrm>
            <a:off x="1151068" y="3941780"/>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円/楕円 5">
            <a:extLst>
              <a:ext uri="{FF2B5EF4-FFF2-40B4-BE49-F238E27FC236}">
                <a16:creationId xmlns:a16="http://schemas.microsoft.com/office/drawing/2014/main" id="{FCEAF4AD-727D-8E36-74E0-54B85B29749D}"/>
              </a:ext>
            </a:extLst>
          </p:cNvPr>
          <p:cNvSpPr/>
          <p:nvPr/>
        </p:nvSpPr>
        <p:spPr>
          <a:xfrm>
            <a:off x="2382819" y="3941781"/>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円/楕円 6">
            <a:extLst>
              <a:ext uri="{FF2B5EF4-FFF2-40B4-BE49-F238E27FC236}">
                <a16:creationId xmlns:a16="http://schemas.microsoft.com/office/drawing/2014/main" id="{1A9ADA4D-9D18-1EAC-DBF1-FBD5B3D9ADAC}"/>
              </a:ext>
            </a:extLst>
          </p:cNvPr>
          <p:cNvSpPr/>
          <p:nvPr/>
        </p:nvSpPr>
        <p:spPr>
          <a:xfrm>
            <a:off x="3740972" y="3941781"/>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円/楕円 7">
            <a:extLst>
              <a:ext uri="{FF2B5EF4-FFF2-40B4-BE49-F238E27FC236}">
                <a16:creationId xmlns:a16="http://schemas.microsoft.com/office/drawing/2014/main" id="{3CEEA52E-BF13-1A81-467C-3A4F797DE68E}"/>
              </a:ext>
            </a:extLst>
          </p:cNvPr>
          <p:cNvSpPr/>
          <p:nvPr/>
        </p:nvSpPr>
        <p:spPr>
          <a:xfrm>
            <a:off x="4636546" y="3941779"/>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0A58E647-CCFD-E8F8-89E5-8E52C40C3E3A}"/>
              </a:ext>
            </a:extLst>
          </p:cNvPr>
          <p:cNvSpPr/>
          <p:nvPr/>
        </p:nvSpPr>
        <p:spPr>
          <a:xfrm>
            <a:off x="8200465" y="452718"/>
            <a:ext cx="462579" cy="246350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正方形/長方形 9">
            <a:extLst>
              <a:ext uri="{FF2B5EF4-FFF2-40B4-BE49-F238E27FC236}">
                <a16:creationId xmlns:a16="http://schemas.microsoft.com/office/drawing/2014/main" id="{88BA273E-5C47-8C42-1E4D-7BBE0E63CA8A}"/>
              </a:ext>
            </a:extLst>
          </p:cNvPr>
          <p:cNvSpPr/>
          <p:nvPr/>
        </p:nvSpPr>
        <p:spPr>
          <a:xfrm>
            <a:off x="3861996" y="3160952"/>
            <a:ext cx="4131608" cy="62394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ln>
                  <a:solidFill>
                    <a:srgbClr val="0070C0"/>
                  </a:solidFill>
                </a:ln>
                <a:solidFill>
                  <a:schemeClr val="bg1"/>
                </a:solidFill>
              </a:rPr>
              <a:t>BLE</a:t>
            </a:r>
            <a:r>
              <a:rPr kumimoji="1" lang="ja-JP" altLang="en-US">
                <a:ln>
                  <a:solidFill>
                    <a:srgbClr val="0070C0"/>
                  </a:solidFill>
                </a:ln>
                <a:solidFill>
                  <a:schemeClr val="bg1"/>
                </a:solidFill>
              </a:rPr>
              <a:t>作業者以外であると特定はできた</a:t>
            </a:r>
          </a:p>
        </p:txBody>
      </p:sp>
      <p:cxnSp>
        <p:nvCxnSpPr>
          <p:cNvPr id="12" name="直線矢印コネクタ 11">
            <a:extLst>
              <a:ext uri="{FF2B5EF4-FFF2-40B4-BE49-F238E27FC236}">
                <a16:creationId xmlns:a16="http://schemas.microsoft.com/office/drawing/2014/main" id="{AACE3127-5E0C-DFBC-2829-7B9D3DDFBF91}"/>
              </a:ext>
            </a:extLst>
          </p:cNvPr>
          <p:cNvCxnSpPr>
            <a:endCxn id="10" idx="1"/>
          </p:cNvCxnSpPr>
          <p:nvPr/>
        </p:nvCxnSpPr>
        <p:spPr>
          <a:xfrm flipV="1">
            <a:off x="1387736" y="3472924"/>
            <a:ext cx="2474260" cy="13895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線矢印コネクタ 13">
            <a:extLst>
              <a:ext uri="{FF2B5EF4-FFF2-40B4-BE49-F238E27FC236}">
                <a16:creationId xmlns:a16="http://schemas.microsoft.com/office/drawing/2014/main" id="{4DE06351-5E87-5020-FB04-2E9B7D7D41E5}"/>
              </a:ext>
            </a:extLst>
          </p:cNvPr>
          <p:cNvCxnSpPr/>
          <p:nvPr/>
        </p:nvCxnSpPr>
        <p:spPr>
          <a:xfrm flipV="1">
            <a:off x="2716962" y="3528508"/>
            <a:ext cx="1145034" cy="15813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3FEB1D2C-5FA9-B76A-6ED1-32A0D181ED9D}"/>
              </a:ext>
            </a:extLst>
          </p:cNvPr>
          <p:cNvCxnSpPr/>
          <p:nvPr/>
        </p:nvCxnSpPr>
        <p:spPr>
          <a:xfrm flipV="1">
            <a:off x="3996469" y="3720350"/>
            <a:ext cx="761101" cy="14325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AE09BE9B-07DC-5B06-DF95-0017B18BF4B9}"/>
              </a:ext>
            </a:extLst>
          </p:cNvPr>
          <p:cNvCxnSpPr>
            <a:cxnSpLocks/>
          </p:cNvCxnSpPr>
          <p:nvPr/>
        </p:nvCxnSpPr>
        <p:spPr>
          <a:xfrm flipH="1" flipV="1">
            <a:off x="4757570" y="3784896"/>
            <a:ext cx="86058" cy="14325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07A3543C-54E8-7D81-726F-A9757EDE5F03}"/>
              </a:ext>
            </a:extLst>
          </p:cNvPr>
          <p:cNvCxnSpPr/>
          <p:nvPr/>
        </p:nvCxnSpPr>
        <p:spPr>
          <a:xfrm flipH="1">
            <a:off x="7231830" y="2052918"/>
            <a:ext cx="1194769" cy="10847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7157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A4A1C4-41C4-AB24-AB67-B949D1F07AE9}"/>
              </a:ext>
            </a:extLst>
          </p:cNvPr>
          <p:cNvSpPr>
            <a:spLocks noGrp="1"/>
          </p:cNvSpPr>
          <p:nvPr>
            <p:ph type="title"/>
          </p:nvPr>
        </p:nvSpPr>
        <p:spPr>
          <a:xfrm>
            <a:off x="315685" y="109911"/>
            <a:ext cx="8610600" cy="1293028"/>
          </a:xfrm>
        </p:spPr>
        <p:txBody>
          <a:bodyPr/>
          <a:lstStyle/>
          <a:p>
            <a:r>
              <a:rPr kumimoji="1" lang="ja-JP" altLang="en-US"/>
              <a:t>背景</a:t>
            </a:r>
          </a:p>
        </p:txBody>
      </p:sp>
      <p:pic>
        <p:nvPicPr>
          <p:cNvPr id="11" name="コンテンツ プレースホルダー 10" descr="グラフ, 棒グラフ&#10;&#10;自動的に生成された説明">
            <a:extLst>
              <a:ext uri="{FF2B5EF4-FFF2-40B4-BE49-F238E27FC236}">
                <a16:creationId xmlns:a16="http://schemas.microsoft.com/office/drawing/2014/main" id="{3ED76167-DC42-E602-B4B4-8FF6F97418EF}"/>
              </a:ext>
            </a:extLst>
          </p:cNvPr>
          <p:cNvPicPr>
            <a:picLocks noGrp="1" noChangeAspect="1"/>
          </p:cNvPicPr>
          <p:nvPr>
            <p:ph idx="1"/>
          </p:nvPr>
        </p:nvPicPr>
        <p:blipFill>
          <a:blip r:embed="rId3"/>
          <a:stretch>
            <a:fillRect/>
          </a:stretch>
        </p:blipFill>
        <p:spPr>
          <a:xfrm>
            <a:off x="315685" y="798775"/>
            <a:ext cx="9280071" cy="5025747"/>
          </a:xfrm>
        </p:spPr>
      </p:pic>
      <p:sp>
        <p:nvSpPr>
          <p:cNvPr id="8" name="テキスト ボックス 7">
            <a:extLst>
              <a:ext uri="{FF2B5EF4-FFF2-40B4-BE49-F238E27FC236}">
                <a16:creationId xmlns:a16="http://schemas.microsoft.com/office/drawing/2014/main" id="{AE27A364-7CBD-6138-13D7-FA896AD13D28}"/>
              </a:ext>
            </a:extLst>
          </p:cNvPr>
          <p:cNvSpPr txBox="1"/>
          <p:nvPr/>
        </p:nvSpPr>
        <p:spPr>
          <a:xfrm>
            <a:off x="1067276" y="6371185"/>
            <a:ext cx="5028724" cy="400110"/>
          </a:xfrm>
          <a:prstGeom prst="rect">
            <a:avLst/>
          </a:prstGeom>
          <a:noFill/>
        </p:spPr>
        <p:txBody>
          <a:bodyPr wrap="square" rtlCol="0">
            <a:spAutoFit/>
          </a:bodyPr>
          <a:lstStyle/>
          <a:p>
            <a:r>
              <a:rPr lang="ja-JP" altLang="en-US" sz="2000" b="1">
                <a:effectLst/>
                <a:latin typeface="FolkPro"/>
              </a:rPr>
              <a:t>出典</a:t>
            </a:r>
            <a:r>
              <a:rPr lang="en-US" altLang="ja-JP" sz="2000" b="1" dirty="0">
                <a:latin typeface="FolkPro"/>
              </a:rPr>
              <a:t>:2022</a:t>
            </a:r>
            <a:r>
              <a:rPr lang="ja-JP" altLang="en-US" sz="2000" b="1">
                <a:latin typeface="FolkPro"/>
              </a:rPr>
              <a:t>年</a:t>
            </a:r>
            <a:r>
              <a:rPr lang="en-US" altLang="ja-JP" sz="2000" b="1" dirty="0">
                <a:latin typeface="FolkPro"/>
              </a:rPr>
              <a:t> </a:t>
            </a:r>
            <a:r>
              <a:rPr lang="ja-JP" altLang="en-US" sz="2000" b="1">
                <a:latin typeface="FolkPro"/>
              </a:rPr>
              <a:t>ものづくり白書</a:t>
            </a:r>
            <a:r>
              <a:rPr lang="ja-JP" altLang="en-US" sz="2000" b="1">
                <a:effectLst/>
                <a:latin typeface="FolkPro"/>
              </a:rPr>
              <a:t> </a:t>
            </a:r>
            <a:r>
              <a:rPr lang="ja-JP" altLang="en-US" sz="2000" b="1">
                <a:latin typeface="FolkPro"/>
              </a:rPr>
              <a:t>厚生労働省</a:t>
            </a:r>
            <a:endParaRPr lang="ja-JP" altLang="en-US" sz="2000">
              <a:effectLst/>
            </a:endParaRPr>
          </a:p>
        </p:txBody>
      </p:sp>
      <p:sp>
        <p:nvSpPr>
          <p:cNvPr id="9" name="テキスト ボックス 8">
            <a:extLst>
              <a:ext uri="{FF2B5EF4-FFF2-40B4-BE49-F238E27FC236}">
                <a16:creationId xmlns:a16="http://schemas.microsoft.com/office/drawing/2014/main" id="{371B465C-440F-4AEE-6D08-60DC1672D0A2}"/>
              </a:ext>
            </a:extLst>
          </p:cNvPr>
          <p:cNvSpPr txBox="1"/>
          <p:nvPr/>
        </p:nvSpPr>
        <p:spPr>
          <a:xfrm>
            <a:off x="2277594" y="5819689"/>
            <a:ext cx="6048451" cy="461665"/>
          </a:xfrm>
          <a:prstGeom prst="rect">
            <a:avLst/>
          </a:prstGeom>
          <a:noFill/>
        </p:spPr>
        <p:txBody>
          <a:bodyPr wrap="none" rtlCol="0">
            <a:spAutoFit/>
          </a:bodyPr>
          <a:lstStyle/>
          <a:p>
            <a:r>
              <a:rPr kumimoji="1" lang="ja-JP" altLang="en-US" sz="2400"/>
              <a:t>製造業就業者数の推移</a:t>
            </a:r>
            <a:r>
              <a:rPr kumimoji="1" lang="en-US" altLang="ja-JP" sz="2400" dirty="0"/>
              <a:t> (</a:t>
            </a:r>
            <a:r>
              <a:rPr kumimoji="1" lang="ja-JP" altLang="en-US" sz="2400"/>
              <a:t>総務省</a:t>
            </a:r>
            <a:r>
              <a:rPr kumimoji="1" lang="en-US" altLang="ja-JP" sz="2400" dirty="0"/>
              <a:t>:2021</a:t>
            </a:r>
            <a:r>
              <a:rPr kumimoji="1" lang="ja-JP" altLang="en-US" sz="2400"/>
              <a:t>年</a:t>
            </a:r>
            <a:r>
              <a:rPr kumimoji="1" lang="en-US" altLang="ja-JP" sz="2400" dirty="0"/>
              <a:t>3</a:t>
            </a:r>
            <a:r>
              <a:rPr kumimoji="1" lang="ja-JP" altLang="en-US" sz="2400"/>
              <a:t>月</a:t>
            </a:r>
            <a:r>
              <a:rPr kumimoji="1" lang="en-US" altLang="ja-JP" sz="2400" dirty="0"/>
              <a:t>)</a:t>
            </a:r>
            <a:endParaRPr kumimoji="1" lang="ja-JP" altLang="en-US" sz="2400"/>
          </a:p>
        </p:txBody>
      </p:sp>
      <p:sp>
        <p:nvSpPr>
          <p:cNvPr id="4" name="下矢印 3">
            <a:extLst>
              <a:ext uri="{FF2B5EF4-FFF2-40B4-BE49-F238E27FC236}">
                <a16:creationId xmlns:a16="http://schemas.microsoft.com/office/drawing/2014/main" id="{9E189EF0-2C88-A7D5-9765-90F82DB65BB9}"/>
              </a:ext>
            </a:extLst>
          </p:cNvPr>
          <p:cNvSpPr/>
          <p:nvPr/>
        </p:nvSpPr>
        <p:spPr>
          <a:xfrm>
            <a:off x="9759042" y="2527052"/>
            <a:ext cx="968829" cy="1556657"/>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10AEE71C-93DC-B720-F044-1EEDA36EE299}"/>
              </a:ext>
            </a:extLst>
          </p:cNvPr>
          <p:cNvSpPr txBox="1"/>
          <p:nvPr/>
        </p:nvSpPr>
        <p:spPr>
          <a:xfrm>
            <a:off x="10727871" y="2705215"/>
            <a:ext cx="1828800" cy="1200329"/>
          </a:xfrm>
          <a:prstGeom prst="rect">
            <a:avLst/>
          </a:prstGeom>
          <a:noFill/>
        </p:spPr>
        <p:txBody>
          <a:bodyPr wrap="square" rtlCol="0">
            <a:spAutoFit/>
          </a:bodyPr>
          <a:lstStyle/>
          <a:p>
            <a:r>
              <a:rPr kumimoji="1" lang="en-US" altLang="ja-JP" sz="2400" dirty="0"/>
              <a:t>3.4%</a:t>
            </a:r>
          </a:p>
          <a:p>
            <a:r>
              <a:rPr kumimoji="1" lang="ja-JP" altLang="en-US" sz="2400"/>
              <a:t>人数</a:t>
            </a:r>
            <a:r>
              <a:rPr kumimoji="1" lang="en-US" altLang="ja-JP" sz="2400" dirty="0"/>
              <a:t>157</a:t>
            </a:r>
            <a:r>
              <a:rPr kumimoji="1" lang="ja-JP" altLang="en-US" sz="2400"/>
              <a:t>万減少</a:t>
            </a:r>
          </a:p>
        </p:txBody>
      </p:sp>
      <p:sp>
        <p:nvSpPr>
          <p:cNvPr id="12" name="テキスト ボックス 11">
            <a:extLst>
              <a:ext uri="{FF2B5EF4-FFF2-40B4-BE49-F238E27FC236}">
                <a16:creationId xmlns:a16="http://schemas.microsoft.com/office/drawing/2014/main" id="{5D8740C9-E3FD-B723-9ECE-06D22E9E8399}"/>
              </a:ext>
            </a:extLst>
          </p:cNvPr>
          <p:cNvSpPr txBox="1"/>
          <p:nvPr/>
        </p:nvSpPr>
        <p:spPr>
          <a:xfrm>
            <a:off x="5697085" y="6338256"/>
            <a:ext cx="5569153" cy="369332"/>
          </a:xfrm>
          <a:prstGeom prst="rect">
            <a:avLst/>
          </a:prstGeom>
          <a:noFill/>
        </p:spPr>
        <p:txBody>
          <a:bodyPr wrap="none" rtlCol="0">
            <a:spAutoFit/>
          </a:bodyPr>
          <a:lstStyle/>
          <a:p>
            <a:r>
              <a:rPr kumimoji="1" lang="en" altLang="ja-JP" dirty="0"/>
              <a:t>https://</a:t>
            </a:r>
            <a:r>
              <a:rPr kumimoji="1" lang="en" altLang="ja-JP" dirty="0" err="1"/>
              <a:t>www.mhlw.go.jp</a:t>
            </a:r>
            <a:r>
              <a:rPr kumimoji="1" lang="en" altLang="ja-JP" dirty="0"/>
              <a:t>/content/000944612.pdf</a:t>
            </a:r>
            <a:endParaRPr kumimoji="1" lang="ja-JP" altLang="en-US"/>
          </a:p>
        </p:txBody>
      </p:sp>
    </p:spTree>
    <p:extLst>
      <p:ext uri="{BB962C8B-B14F-4D97-AF65-F5344CB8AC3E}">
        <p14:creationId xmlns:p14="http://schemas.microsoft.com/office/powerpoint/2010/main" val="39335969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DD9A86-F0FC-A5BC-C3B8-034ACD119B41}"/>
              </a:ext>
            </a:extLst>
          </p:cNvPr>
          <p:cNvSpPr>
            <a:spLocks noGrp="1"/>
          </p:cNvSpPr>
          <p:nvPr>
            <p:ph type="title"/>
          </p:nvPr>
        </p:nvSpPr>
        <p:spPr>
          <a:xfrm>
            <a:off x="305869" y="151570"/>
            <a:ext cx="9404723" cy="1400530"/>
          </a:xfrm>
        </p:spPr>
        <p:txBody>
          <a:bodyPr/>
          <a:lstStyle/>
          <a:p>
            <a:r>
              <a:rPr kumimoji="1" lang="ja-JP" altLang="en-US"/>
              <a:t>考察</a:t>
            </a:r>
          </a:p>
        </p:txBody>
      </p:sp>
      <p:sp>
        <p:nvSpPr>
          <p:cNvPr id="3" name="コンテンツ プレースホルダー 2">
            <a:extLst>
              <a:ext uri="{FF2B5EF4-FFF2-40B4-BE49-F238E27FC236}">
                <a16:creationId xmlns:a16="http://schemas.microsoft.com/office/drawing/2014/main" id="{1FDC6837-4C99-CBB1-2164-3821AFA9A99A}"/>
              </a:ext>
            </a:extLst>
          </p:cNvPr>
          <p:cNvSpPr>
            <a:spLocks noGrp="1"/>
          </p:cNvSpPr>
          <p:nvPr>
            <p:ph idx="1"/>
          </p:nvPr>
        </p:nvSpPr>
        <p:spPr>
          <a:xfrm>
            <a:off x="743447" y="2256676"/>
            <a:ext cx="10078612" cy="4195481"/>
          </a:xfrm>
        </p:spPr>
        <p:txBody>
          <a:bodyPr>
            <a:normAutofit/>
          </a:bodyPr>
          <a:lstStyle/>
          <a:p>
            <a:pPr marL="0" indent="0">
              <a:buNone/>
            </a:pPr>
            <a:endParaRPr lang="en-US" altLang="ja-JP" sz="2400" dirty="0"/>
          </a:p>
          <a:p>
            <a:pPr marL="0" indent="0">
              <a:buNone/>
            </a:pPr>
            <a:endParaRPr lang="en-US" altLang="ja-JP" sz="2400" dirty="0"/>
          </a:p>
          <a:p>
            <a:pPr marL="0" indent="0">
              <a:buNone/>
            </a:pPr>
            <a:r>
              <a:rPr lang="en-US" altLang="ja-JP" sz="2400" dirty="0"/>
              <a:t>	</a:t>
            </a:r>
          </a:p>
          <a:p>
            <a:pPr marL="0" indent="0">
              <a:buNone/>
            </a:pPr>
            <a:endParaRPr lang="en-US" altLang="ja-JP" sz="2400" dirty="0"/>
          </a:p>
          <a:p>
            <a:pPr marL="0" indent="0">
              <a:buNone/>
            </a:pPr>
            <a:r>
              <a:rPr lang="ja-JP" altLang="en-US" sz="2400"/>
              <a:t>・正解データ数が少ないため、</a:t>
            </a:r>
            <a:r>
              <a:rPr lang="en-US" altLang="ja-JP" sz="2400" dirty="0"/>
              <a:t>BLE</a:t>
            </a:r>
            <a:r>
              <a:rPr lang="ja-JP" altLang="en-US" sz="2400"/>
              <a:t>を所持している作業者の特定自体は</a:t>
            </a:r>
            <a:endParaRPr lang="en-US" altLang="ja-JP" sz="2400" dirty="0"/>
          </a:p>
          <a:p>
            <a:pPr marL="0" indent="0">
              <a:buNone/>
            </a:pPr>
            <a:r>
              <a:rPr lang="ja-JP" altLang="en-US" sz="2400"/>
              <a:t>できなかった。</a:t>
            </a: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a:p>
            <a:pPr marL="0" indent="0">
              <a:buNone/>
            </a:pPr>
            <a:endParaRPr lang="en-US" altLang="ja-JP" sz="2400" dirty="0"/>
          </a:p>
        </p:txBody>
      </p:sp>
      <p:sp>
        <p:nvSpPr>
          <p:cNvPr id="5" name="テキスト ボックス 4">
            <a:extLst>
              <a:ext uri="{FF2B5EF4-FFF2-40B4-BE49-F238E27FC236}">
                <a16:creationId xmlns:a16="http://schemas.microsoft.com/office/drawing/2014/main" id="{34A44DE7-7E10-9580-77B2-7CF212C13591}"/>
              </a:ext>
            </a:extLst>
          </p:cNvPr>
          <p:cNvSpPr txBox="1"/>
          <p:nvPr/>
        </p:nvSpPr>
        <p:spPr>
          <a:xfrm>
            <a:off x="743447" y="5416175"/>
            <a:ext cx="9651774" cy="461665"/>
          </a:xfrm>
          <a:prstGeom prst="rect">
            <a:avLst/>
          </a:prstGeom>
          <a:noFill/>
          <a:ln>
            <a:noFill/>
          </a:ln>
        </p:spPr>
        <p:txBody>
          <a:bodyPr wrap="square" rtlCol="0">
            <a:spAutoFit/>
          </a:bodyPr>
          <a:lstStyle/>
          <a:p>
            <a:r>
              <a:rPr kumimoji="1" lang="ja-JP" altLang="en-US" sz="2400"/>
              <a:t>・現在の推定方法では、生産性向上を期待できる推定はできなかった</a:t>
            </a:r>
            <a:r>
              <a:rPr kumimoji="1" lang="ja-JP" altLang="en-US" sz="2000"/>
              <a:t>。</a:t>
            </a:r>
          </a:p>
        </p:txBody>
      </p:sp>
      <p:sp>
        <p:nvSpPr>
          <p:cNvPr id="7" name="テキスト ボックス 6">
            <a:extLst>
              <a:ext uri="{FF2B5EF4-FFF2-40B4-BE49-F238E27FC236}">
                <a16:creationId xmlns:a16="http://schemas.microsoft.com/office/drawing/2014/main" id="{D7849C1F-F028-374C-28D2-512DDFFBCA1D}"/>
              </a:ext>
            </a:extLst>
          </p:cNvPr>
          <p:cNvSpPr txBox="1"/>
          <p:nvPr/>
        </p:nvSpPr>
        <p:spPr>
          <a:xfrm>
            <a:off x="3664693" y="570325"/>
            <a:ext cx="3370808" cy="461665"/>
          </a:xfrm>
          <a:prstGeom prst="rect">
            <a:avLst/>
          </a:prstGeom>
          <a:noFill/>
        </p:spPr>
        <p:txBody>
          <a:bodyPr wrap="square" rtlCol="0">
            <a:spAutoFit/>
          </a:bodyPr>
          <a:lstStyle/>
          <a:p>
            <a:r>
              <a:rPr lang="ja-JP" altLang="en-US" sz="2400"/>
              <a:t>・</a:t>
            </a:r>
            <a:r>
              <a:rPr lang="en-US" altLang="ja-JP" sz="2400" dirty="0"/>
              <a:t>M01</a:t>
            </a:r>
            <a:r>
              <a:rPr lang="ja-JP" altLang="en-US" sz="2400"/>
              <a:t>の推定率</a:t>
            </a:r>
            <a:r>
              <a:rPr lang="en-US" altLang="ja-JP" sz="2400" dirty="0"/>
              <a:t>  33</a:t>
            </a:r>
            <a:r>
              <a:rPr lang="ja-JP" altLang="en-US" sz="2400"/>
              <a:t>％</a:t>
            </a:r>
            <a:endParaRPr kumimoji="1" lang="ja-JP" altLang="en-US" sz="2400"/>
          </a:p>
        </p:txBody>
      </p:sp>
      <p:sp>
        <p:nvSpPr>
          <p:cNvPr id="8" name="下矢印 7">
            <a:extLst>
              <a:ext uri="{FF2B5EF4-FFF2-40B4-BE49-F238E27FC236}">
                <a16:creationId xmlns:a16="http://schemas.microsoft.com/office/drawing/2014/main" id="{4E03EEE3-E3C1-4586-1C5C-98740C111D4B}"/>
              </a:ext>
            </a:extLst>
          </p:cNvPr>
          <p:cNvSpPr/>
          <p:nvPr/>
        </p:nvSpPr>
        <p:spPr>
          <a:xfrm>
            <a:off x="4853763" y="1133023"/>
            <a:ext cx="839097" cy="60351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円/楕円 8">
            <a:extLst>
              <a:ext uri="{FF2B5EF4-FFF2-40B4-BE49-F238E27FC236}">
                <a16:creationId xmlns:a16="http://schemas.microsoft.com/office/drawing/2014/main" id="{9D15C9C1-C4B3-6844-88CD-DA49A528B498}"/>
              </a:ext>
            </a:extLst>
          </p:cNvPr>
          <p:cNvSpPr/>
          <p:nvPr/>
        </p:nvSpPr>
        <p:spPr>
          <a:xfrm>
            <a:off x="866972" y="430054"/>
            <a:ext cx="9404723" cy="3560782"/>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CE931B40-79C5-DDD3-78DF-CED65E2C4C1F}"/>
              </a:ext>
            </a:extLst>
          </p:cNvPr>
          <p:cNvSpPr txBox="1"/>
          <p:nvPr/>
        </p:nvSpPr>
        <p:spPr>
          <a:xfrm>
            <a:off x="1697006" y="1815329"/>
            <a:ext cx="8698215" cy="1477328"/>
          </a:xfrm>
          <a:prstGeom prst="rect">
            <a:avLst/>
          </a:prstGeom>
          <a:noFill/>
        </p:spPr>
        <p:txBody>
          <a:bodyPr wrap="none" rtlCol="0">
            <a:spAutoFit/>
          </a:bodyPr>
          <a:lstStyle/>
          <a:p>
            <a:pPr marL="0" indent="0">
              <a:buNone/>
            </a:pPr>
            <a:r>
              <a:rPr lang="ja-JP" altLang="en-US" sz="2400"/>
              <a:t>接近推定手法において、ログを</a:t>
            </a:r>
            <a:r>
              <a:rPr lang="en-US" altLang="ja-JP" sz="2400" dirty="0"/>
              <a:t>10</a:t>
            </a:r>
            <a:r>
              <a:rPr lang="ja-JP" altLang="en-US" sz="2400"/>
              <a:t>個間隔で取得すると、</a:t>
            </a:r>
            <a:endParaRPr lang="en-US" altLang="ja-JP" sz="2400" dirty="0"/>
          </a:p>
          <a:p>
            <a:pPr marL="0" indent="0">
              <a:buNone/>
            </a:pPr>
            <a:r>
              <a:rPr lang="en-US" altLang="ja-JP" sz="2400" dirty="0"/>
              <a:t>RSSI</a:t>
            </a:r>
            <a:r>
              <a:rPr lang="ja-JP" altLang="en-US" sz="2400"/>
              <a:t>値の取得時間にブレが生じるため、推定データの精度が</a:t>
            </a:r>
            <a:endParaRPr lang="en-US" altLang="ja-JP" sz="2400" dirty="0"/>
          </a:p>
          <a:p>
            <a:pPr marL="0" indent="0">
              <a:buNone/>
            </a:pPr>
            <a:r>
              <a:rPr lang="ja-JP" altLang="en-US" sz="2400"/>
              <a:t>下がってしまったと考えられる。</a:t>
            </a:r>
            <a:endParaRPr lang="en-US" altLang="ja-JP" sz="2400" dirty="0"/>
          </a:p>
          <a:p>
            <a:endParaRPr kumimoji="1" lang="ja-JP" altLang="en-US"/>
          </a:p>
        </p:txBody>
      </p:sp>
    </p:spTree>
    <p:extLst>
      <p:ext uri="{BB962C8B-B14F-4D97-AF65-F5344CB8AC3E}">
        <p14:creationId xmlns:p14="http://schemas.microsoft.com/office/powerpoint/2010/main" val="168971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61AAE2-6EC7-AF26-FC53-9F6E12DBCB88}"/>
              </a:ext>
            </a:extLst>
          </p:cNvPr>
          <p:cNvSpPr>
            <a:spLocks noGrp="1"/>
          </p:cNvSpPr>
          <p:nvPr>
            <p:ph type="title"/>
          </p:nvPr>
        </p:nvSpPr>
        <p:spPr/>
        <p:txBody>
          <a:bodyPr/>
          <a:lstStyle/>
          <a:p>
            <a:r>
              <a:rPr kumimoji="1" lang="ja-JP" altLang="en-US"/>
              <a:t>今後の課題</a:t>
            </a:r>
          </a:p>
        </p:txBody>
      </p:sp>
      <p:sp>
        <p:nvSpPr>
          <p:cNvPr id="3" name="コンテンツ プレースホルダー 2">
            <a:extLst>
              <a:ext uri="{FF2B5EF4-FFF2-40B4-BE49-F238E27FC236}">
                <a16:creationId xmlns:a16="http://schemas.microsoft.com/office/drawing/2014/main" id="{963EAB22-A65E-BE61-1163-1EE5F9CA6BFE}"/>
              </a:ext>
            </a:extLst>
          </p:cNvPr>
          <p:cNvSpPr>
            <a:spLocks noGrp="1"/>
          </p:cNvSpPr>
          <p:nvPr>
            <p:ph idx="1"/>
          </p:nvPr>
        </p:nvSpPr>
        <p:spPr>
          <a:xfrm>
            <a:off x="875201" y="1331259"/>
            <a:ext cx="8946541" cy="4195481"/>
          </a:xfrm>
        </p:spPr>
        <p:txBody>
          <a:bodyPr/>
          <a:lstStyle/>
          <a:p>
            <a:endParaRPr kumimoji="1" lang="en-US" altLang="ja-JP" sz="2000" dirty="0"/>
          </a:p>
          <a:p>
            <a:endParaRPr lang="en-US" altLang="ja-JP" dirty="0"/>
          </a:p>
          <a:p>
            <a:endParaRPr kumimoji="1" lang="en-US" altLang="ja-JP" sz="2000" dirty="0"/>
          </a:p>
          <a:p>
            <a:r>
              <a:rPr kumimoji="1" lang="ja-JP" altLang="en-US" sz="2800"/>
              <a:t>推定手法の変更</a:t>
            </a:r>
            <a:r>
              <a:rPr kumimoji="1" lang="en-US" altLang="ja-JP" sz="2800" dirty="0"/>
              <a:t>(</a:t>
            </a:r>
            <a:r>
              <a:rPr kumimoji="1" lang="ja-JP" altLang="en-US" sz="2800"/>
              <a:t>ログの取得を時間間隔に変更する</a:t>
            </a:r>
            <a:r>
              <a:rPr kumimoji="1" lang="en-US" altLang="ja-JP" sz="2800" dirty="0"/>
              <a:t>)</a:t>
            </a:r>
          </a:p>
          <a:p>
            <a:pPr marL="0" indent="0">
              <a:buNone/>
            </a:pPr>
            <a:endParaRPr kumimoji="1" lang="en-US" altLang="ja-JP" sz="2800" dirty="0"/>
          </a:p>
          <a:p>
            <a:r>
              <a:rPr kumimoji="1" lang="ja-JP" altLang="en-US" sz="2800"/>
              <a:t>正解データ数の増加を増加させ、より正確な特定を</a:t>
            </a:r>
            <a:endParaRPr kumimoji="1" lang="en-US" altLang="ja-JP" sz="2800" dirty="0"/>
          </a:p>
          <a:p>
            <a:pPr marL="0" indent="0">
              <a:buNone/>
            </a:pPr>
            <a:r>
              <a:rPr lang="ja-JP" altLang="en-US" sz="2800"/>
              <a:t>行う必要がある</a:t>
            </a:r>
            <a:endParaRPr kumimoji="1" lang="en-US" altLang="ja-JP" sz="2800" dirty="0"/>
          </a:p>
          <a:p>
            <a:endParaRPr kumimoji="1" lang="ja-JP" altLang="en-US"/>
          </a:p>
        </p:txBody>
      </p:sp>
    </p:spTree>
    <p:extLst>
      <p:ext uri="{BB962C8B-B14F-4D97-AF65-F5344CB8AC3E}">
        <p14:creationId xmlns:p14="http://schemas.microsoft.com/office/powerpoint/2010/main" val="34869745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1F8E056-C940-AAD2-2915-7C6F2D2142AA}"/>
              </a:ext>
            </a:extLst>
          </p:cNvPr>
          <p:cNvSpPr>
            <a:spLocks noGrp="1"/>
          </p:cNvSpPr>
          <p:nvPr>
            <p:ph type="title"/>
          </p:nvPr>
        </p:nvSpPr>
        <p:spPr/>
        <p:txBody>
          <a:bodyPr/>
          <a:lstStyle/>
          <a:p>
            <a:r>
              <a:rPr kumimoji="1" lang="ja-JP" altLang="en-US"/>
              <a:t>結論</a:t>
            </a:r>
          </a:p>
        </p:txBody>
      </p:sp>
      <p:graphicFrame>
        <p:nvGraphicFramePr>
          <p:cNvPr id="4" name="コンテンツ プレースホルダー 3">
            <a:extLst>
              <a:ext uri="{FF2B5EF4-FFF2-40B4-BE49-F238E27FC236}">
                <a16:creationId xmlns:a16="http://schemas.microsoft.com/office/drawing/2014/main" id="{81F03902-4E85-EF73-8EB3-63AC04204BC1}"/>
              </a:ext>
            </a:extLst>
          </p:cNvPr>
          <p:cNvGraphicFramePr>
            <a:graphicFrameLocks noGrp="1"/>
          </p:cNvGraphicFramePr>
          <p:nvPr>
            <p:ph idx="1"/>
            <p:extLst>
              <p:ext uri="{D42A27DB-BD31-4B8C-83A1-F6EECF244321}">
                <p14:modId xmlns:p14="http://schemas.microsoft.com/office/powerpoint/2010/main" val="4219536111"/>
              </p:ext>
            </p:extLst>
          </p:nvPr>
        </p:nvGraphicFramePr>
        <p:xfrm>
          <a:off x="239486" y="1458686"/>
          <a:ext cx="10961914" cy="47897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399789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E4F73C6-47EE-B230-A2A8-15CFC9976768}"/>
              </a:ext>
            </a:extLst>
          </p:cNvPr>
          <p:cNvSpPr>
            <a:spLocks noGrp="1"/>
          </p:cNvSpPr>
          <p:nvPr>
            <p:ph type="title"/>
          </p:nvPr>
        </p:nvSpPr>
        <p:spPr/>
        <p:txBody>
          <a:bodyPr/>
          <a:lstStyle/>
          <a:p>
            <a:r>
              <a:rPr kumimoji="1" lang="ja-JP" altLang="en-US"/>
              <a:t>謝辞</a:t>
            </a:r>
          </a:p>
        </p:txBody>
      </p:sp>
      <p:sp>
        <p:nvSpPr>
          <p:cNvPr id="3" name="コンテンツ プレースホルダー 2">
            <a:extLst>
              <a:ext uri="{FF2B5EF4-FFF2-40B4-BE49-F238E27FC236}">
                <a16:creationId xmlns:a16="http://schemas.microsoft.com/office/drawing/2014/main" id="{AA1BCCC6-DC49-1E14-F5FE-A7E483D5114B}"/>
              </a:ext>
            </a:extLst>
          </p:cNvPr>
          <p:cNvSpPr>
            <a:spLocks noGrp="1"/>
          </p:cNvSpPr>
          <p:nvPr>
            <p:ph idx="1"/>
          </p:nvPr>
        </p:nvSpPr>
        <p:spPr>
          <a:xfrm>
            <a:off x="1103312" y="2052918"/>
            <a:ext cx="9325202" cy="4195481"/>
          </a:xfrm>
        </p:spPr>
        <p:txBody>
          <a:bodyPr/>
          <a:lstStyle/>
          <a:p>
            <a:pPr marL="0" indent="0">
              <a:buNone/>
            </a:pPr>
            <a:endParaRPr kumimoji="1" lang="en-US" altLang="ja-JP" dirty="0"/>
          </a:p>
          <a:p>
            <a:pPr marL="0" indent="0">
              <a:buNone/>
            </a:pPr>
            <a:r>
              <a:rPr kumimoji="1" lang="ja-JP" altLang="en-US" sz="3200"/>
              <a:t>本研究に取り組む際に、実験に協力して下さった近畿工業株式会社に感謝します。</a:t>
            </a:r>
          </a:p>
        </p:txBody>
      </p:sp>
    </p:spTree>
    <p:extLst>
      <p:ext uri="{BB962C8B-B14F-4D97-AF65-F5344CB8AC3E}">
        <p14:creationId xmlns:p14="http://schemas.microsoft.com/office/powerpoint/2010/main" val="13359099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FBA1A13-E526-1380-D0FE-E4E7C567E41E}"/>
              </a:ext>
            </a:extLst>
          </p:cNvPr>
          <p:cNvSpPr>
            <a:spLocks noGrp="1"/>
          </p:cNvSpPr>
          <p:nvPr>
            <p:ph type="title"/>
          </p:nvPr>
        </p:nvSpPr>
        <p:spPr/>
        <p:txBody>
          <a:bodyPr/>
          <a:lstStyle/>
          <a:p>
            <a:r>
              <a:rPr kumimoji="1" lang="ja-JP" altLang="en-US"/>
              <a:t>発表補足資料</a:t>
            </a:r>
          </a:p>
        </p:txBody>
      </p:sp>
      <p:sp>
        <p:nvSpPr>
          <p:cNvPr id="3" name="コンテンツ プレースホルダー 2">
            <a:extLst>
              <a:ext uri="{FF2B5EF4-FFF2-40B4-BE49-F238E27FC236}">
                <a16:creationId xmlns:a16="http://schemas.microsoft.com/office/drawing/2014/main" id="{82FDD470-E345-17DF-9139-00E432338157}"/>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401025409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80CB7F-3421-5FC6-8E6A-3B6C8DD96881}"/>
              </a:ext>
            </a:extLst>
          </p:cNvPr>
          <p:cNvSpPr>
            <a:spLocks noGrp="1"/>
          </p:cNvSpPr>
          <p:nvPr>
            <p:ph type="title"/>
          </p:nvPr>
        </p:nvSpPr>
        <p:spPr>
          <a:xfrm>
            <a:off x="304801" y="452718"/>
            <a:ext cx="10417628" cy="1400530"/>
          </a:xfrm>
        </p:spPr>
        <p:txBody>
          <a:bodyPr>
            <a:normAutofit/>
          </a:bodyPr>
          <a:lstStyle/>
          <a:p>
            <a:r>
              <a:rPr kumimoji="1" lang="ja-JP" altLang="en-US"/>
              <a:t>関連技術</a:t>
            </a:r>
            <a:r>
              <a:rPr kumimoji="1" lang="en-US" altLang="ja-JP" dirty="0"/>
              <a:t> ~BLE~(Bluetooth Low </a:t>
            </a:r>
            <a:r>
              <a:rPr kumimoji="1" lang="en-US" altLang="ja-JP" dirty="0" err="1"/>
              <a:t>Enegy</a:t>
            </a:r>
            <a:r>
              <a:rPr kumimoji="1" lang="en-US" altLang="ja-JP" dirty="0"/>
              <a:t>)</a:t>
            </a:r>
            <a:endParaRPr kumimoji="1" lang="ja-JP" altLang="en-US"/>
          </a:p>
        </p:txBody>
      </p:sp>
      <p:sp>
        <p:nvSpPr>
          <p:cNvPr id="3" name="コンテンツ プレースホルダー 2">
            <a:extLst>
              <a:ext uri="{FF2B5EF4-FFF2-40B4-BE49-F238E27FC236}">
                <a16:creationId xmlns:a16="http://schemas.microsoft.com/office/drawing/2014/main" id="{124E2C76-7EF4-6448-0158-E640437082F0}"/>
              </a:ext>
            </a:extLst>
          </p:cNvPr>
          <p:cNvSpPr>
            <a:spLocks noGrp="1"/>
          </p:cNvSpPr>
          <p:nvPr>
            <p:ph idx="1"/>
          </p:nvPr>
        </p:nvSpPr>
        <p:spPr/>
        <p:txBody>
          <a:bodyPr/>
          <a:lstStyle/>
          <a:p>
            <a:pPr marL="0" indent="0">
              <a:buNone/>
            </a:pPr>
            <a:endParaRPr lang="en-US" altLang="ja-JP" dirty="0"/>
          </a:p>
        </p:txBody>
      </p:sp>
      <p:sp>
        <p:nvSpPr>
          <p:cNvPr id="5" name="正方形/長方形 4">
            <a:extLst>
              <a:ext uri="{FF2B5EF4-FFF2-40B4-BE49-F238E27FC236}">
                <a16:creationId xmlns:a16="http://schemas.microsoft.com/office/drawing/2014/main" id="{F76E6305-CD51-EBBF-8BFC-5F59917B1280}"/>
              </a:ext>
            </a:extLst>
          </p:cNvPr>
          <p:cNvSpPr/>
          <p:nvPr/>
        </p:nvSpPr>
        <p:spPr>
          <a:xfrm>
            <a:off x="685800" y="2552122"/>
            <a:ext cx="3341914" cy="3541505"/>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kumimoji="1" lang="en-US" altLang="ja-JP" sz="2400" dirty="0">
                <a:solidFill>
                  <a:sysClr val="windowText" lastClr="000000"/>
                </a:solidFill>
              </a:rPr>
              <a:t>Bluetooth</a:t>
            </a:r>
            <a:r>
              <a:rPr kumimoji="1" lang="ja-JP" altLang="en-US" sz="2400">
                <a:solidFill>
                  <a:sysClr val="windowText" lastClr="000000"/>
                </a:solidFill>
              </a:rPr>
              <a:t>の特徴</a:t>
            </a:r>
            <a:endParaRPr kumimoji="1" lang="en-US" altLang="ja-JP" sz="2400" dirty="0">
              <a:solidFill>
                <a:sysClr val="windowText" lastClr="000000"/>
              </a:solidFill>
            </a:endParaRPr>
          </a:p>
          <a:p>
            <a:pPr algn="ctr"/>
            <a:endParaRPr kumimoji="1" lang="en-US" altLang="ja-JP" dirty="0">
              <a:solidFill>
                <a:sysClr val="windowText" lastClr="000000"/>
              </a:solidFill>
            </a:endParaRPr>
          </a:p>
          <a:p>
            <a:pPr algn="ctr"/>
            <a:endParaRPr kumimoji="1" lang="en-US" altLang="ja-JP" dirty="0">
              <a:solidFill>
                <a:sysClr val="windowText" lastClr="000000"/>
              </a:solidFill>
            </a:endParaRPr>
          </a:p>
          <a:p>
            <a:pPr algn="ctr"/>
            <a:r>
              <a:rPr kumimoji="1" lang="ja-JP" altLang="en-US" sz="2400">
                <a:solidFill>
                  <a:sysClr val="windowText" lastClr="000000"/>
                </a:solidFill>
              </a:rPr>
              <a:t>・</a:t>
            </a:r>
            <a:r>
              <a:rPr kumimoji="1" lang="en-US" altLang="ja-JP" sz="2400" dirty="0">
                <a:solidFill>
                  <a:sysClr val="windowText" lastClr="000000"/>
                </a:solidFill>
              </a:rPr>
              <a:t>2.4GHz</a:t>
            </a:r>
            <a:r>
              <a:rPr kumimoji="1" lang="ja-JP" altLang="en-US" sz="2400">
                <a:solidFill>
                  <a:sysClr val="windowText" lastClr="000000"/>
                </a:solidFill>
              </a:rPr>
              <a:t>の無線周波数</a:t>
            </a:r>
            <a:endParaRPr kumimoji="1" lang="en-US" altLang="ja-JP" sz="2400" dirty="0">
              <a:solidFill>
                <a:sysClr val="windowText" lastClr="000000"/>
              </a:solidFill>
            </a:endParaRPr>
          </a:p>
          <a:p>
            <a:pPr algn="ctr"/>
            <a:endParaRPr kumimoji="1" lang="en-US" altLang="ja-JP" dirty="0">
              <a:solidFill>
                <a:sysClr val="windowText" lastClr="000000"/>
              </a:solidFill>
            </a:endParaRPr>
          </a:p>
          <a:p>
            <a:pPr algn="ctr"/>
            <a:r>
              <a:rPr kumimoji="1" lang="ja-JP" altLang="en-US" sz="2400">
                <a:solidFill>
                  <a:sysClr val="windowText" lastClr="000000"/>
                </a:solidFill>
              </a:rPr>
              <a:t>・消費電力が少ない</a:t>
            </a:r>
            <a:endParaRPr kumimoji="1" lang="en-US" altLang="ja-JP" sz="2400" dirty="0">
              <a:solidFill>
                <a:sysClr val="windowText" lastClr="000000"/>
              </a:solidFill>
            </a:endParaRPr>
          </a:p>
          <a:p>
            <a:pPr algn="ctr"/>
            <a:endParaRPr kumimoji="1" lang="en-US" altLang="ja-JP" dirty="0">
              <a:solidFill>
                <a:sysClr val="windowText" lastClr="000000"/>
              </a:solidFill>
            </a:endParaRPr>
          </a:p>
          <a:p>
            <a:pPr algn="ctr"/>
            <a:r>
              <a:rPr kumimoji="1" lang="ja-JP" altLang="en-US" sz="2400">
                <a:solidFill>
                  <a:sysClr val="windowText" lastClr="000000"/>
                </a:solidFill>
              </a:rPr>
              <a:t>・免許フリーの通信</a:t>
            </a:r>
            <a:endParaRPr kumimoji="1" lang="en-US" altLang="ja-JP" sz="2400" dirty="0">
              <a:solidFill>
                <a:sysClr val="windowText" lastClr="000000"/>
              </a:solidFill>
            </a:endParaRPr>
          </a:p>
          <a:p>
            <a:pPr algn="ctr"/>
            <a:endParaRPr kumimoji="1" lang="en-US" altLang="ja-JP" dirty="0">
              <a:solidFill>
                <a:sysClr val="windowText" lastClr="000000"/>
              </a:solidFill>
            </a:endParaRPr>
          </a:p>
          <a:p>
            <a:pPr algn="ctr"/>
            <a:r>
              <a:rPr kumimoji="1" lang="ja-JP" altLang="en-US">
                <a:solidFill>
                  <a:sysClr val="windowText" lastClr="000000"/>
                </a:solidFill>
              </a:rPr>
              <a:t>など</a:t>
            </a:r>
            <a:endParaRPr kumimoji="1" lang="en-US" altLang="ja-JP" dirty="0">
              <a:solidFill>
                <a:sysClr val="windowText" lastClr="000000"/>
              </a:solidFill>
            </a:endParaRPr>
          </a:p>
          <a:p>
            <a:pPr algn="ctr"/>
            <a:endParaRPr kumimoji="1" lang="ja-JP" altLang="en-US"/>
          </a:p>
        </p:txBody>
      </p:sp>
      <p:sp>
        <p:nvSpPr>
          <p:cNvPr id="6" name="右矢印 5">
            <a:extLst>
              <a:ext uri="{FF2B5EF4-FFF2-40B4-BE49-F238E27FC236}">
                <a16:creationId xmlns:a16="http://schemas.microsoft.com/office/drawing/2014/main" id="{BB103E78-ACDC-3F77-599C-D82306662D42}"/>
              </a:ext>
            </a:extLst>
          </p:cNvPr>
          <p:cNvSpPr/>
          <p:nvPr/>
        </p:nvSpPr>
        <p:spPr>
          <a:xfrm>
            <a:off x="4582886" y="3439179"/>
            <a:ext cx="2498271" cy="1534886"/>
          </a:xfrm>
          <a:prstGeom prst="rightArrow">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kumimoji="1" lang="ja-JP" altLang="en-US" sz="2400">
                <a:solidFill>
                  <a:sysClr val="windowText" lastClr="000000"/>
                </a:solidFill>
              </a:rPr>
              <a:t>拡張仕様</a:t>
            </a:r>
          </a:p>
        </p:txBody>
      </p:sp>
      <p:sp>
        <p:nvSpPr>
          <p:cNvPr id="7" name="正方形/長方形 6">
            <a:extLst>
              <a:ext uri="{FF2B5EF4-FFF2-40B4-BE49-F238E27FC236}">
                <a16:creationId xmlns:a16="http://schemas.microsoft.com/office/drawing/2014/main" id="{6E686D6D-4D06-C16D-0D6D-95CC598DE714}"/>
              </a:ext>
            </a:extLst>
          </p:cNvPr>
          <p:cNvSpPr/>
          <p:nvPr/>
        </p:nvSpPr>
        <p:spPr>
          <a:xfrm>
            <a:off x="7489371" y="2552122"/>
            <a:ext cx="3429000" cy="3541505"/>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kumimoji="1" lang="en-US" altLang="ja-JP" sz="2400" dirty="0">
              <a:solidFill>
                <a:sysClr val="windowText" lastClr="000000"/>
              </a:solidFill>
            </a:endParaRPr>
          </a:p>
          <a:p>
            <a:pPr algn="ctr"/>
            <a:r>
              <a:rPr kumimoji="1" lang="en-US" altLang="ja-JP" sz="2400" dirty="0">
                <a:solidFill>
                  <a:sysClr val="windowText" lastClr="000000"/>
                </a:solidFill>
              </a:rPr>
              <a:t>BLE</a:t>
            </a:r>
            <a:r>
              <a:rPr kumimoji="1" lang="ja-JP" altLang="en-US" sz="2400">
                <a:solidFill>
                  <a:sysClr val="windowText" lastClr="000000"/>
                </a:solidFill>
              </a:rPr>
              <a:t>の特徴</a:t>
            </a:r>
            <a:endParaRPr kumimoji="1" lang="en-US" altLang="ja-JP" sz="2400" dirty="0">
              <a:solidFill>
                <a:sysClr val="windowText" lastClr="000000"/>
              </a:solidFill>
            </a:endParaRPr>
          </a:p>
          <a:p>
            <a:pPr algn="ctr"/>
            <a:endParaRPr kumimoji="1" lang="en-US" altLang="ja-JP" sz="2400" dirty="0">
              <a:solidFill>
                <a:sysClr val="windowText" lastClr="000000"/>
              </a:solidFill>
            </a:endParaRPr>
          </a:p>
          <a:p>
            <a:pPr algn="ctr"/>
            <a:r>
              <a:rPr kumimoji="1" lang="ja-JP" altLang="en-US" sz="2400">
                <a:solidFill>
                  <a:sysClr val="windowText" lastClr="000000"/>
                </a:solidFill>
              </a:rPr>
              <a:t>・</a:t>
            </a:r>
            <a:r>
              <a:rPr kumimoji="1" lang="en-US" altLang="ja-JP" sz="2400" dirty="0">
                <a:solidFill>
                  <a:sysClr val="windowText" lastClr="000000"/>
                </a:solidFill>
              </a:rPr>
              <a:t>Bluetooth</a:t>
            </a:r>
            <a:r>
              <a:rPr kumimoji="1" lang="ja-JP" altLang="en-US" sz="2400">
                <a:solidFill>
                  <a:sysClr val="windowText" lastClr="000000"/>
                </a:solidFill>
              </a:rPr>
              <a:t>の</a:t>
            </a:r>
            <a:r>
              <a:rPr kumimoji="1" lang="en-US" altLang="ja-JP" sz="2400" dirty="0">
                <a:solidFill>
                  <a:sysClr val="windowText" lastClr="000000"/>
                </a:solidFill>
              </a:rPr>
              <a:t>100</a:t>
            </a:r>
            <a:r>
              <a:rPr kumimoji="1" lang="ja-JP" altLang="en-US" sz="2400">
                <a:solidFill>
                  <a:sysClr val="windowText" lastClr="000000"/>
                </a:solidFill>
              </a:rPr>
              <a:t>分の</a:t>
            </a:r>
            <a:r>
              <a:rPr kumimoji="1" lang="en-US" altLang="ja-JP" sz="2400" dirty="0">
                <a:solidFill>
                  <a:sysClr val="windowText" lastClr="000000"/>
                </a:solidFill>
              </a:rPr>
              <a:t>1</a:t>
            </a:r>
            <a:r>
              <a:rPr kumimoji="1" lang="ja-JP" altLang="en-US" sz="2400">
                <a:solidFill>
                  <a:sysClr val="windowText" lastClr="000000"/>
                </a:solidFill>
              </a:rPr>
              <a:t>の消費電力</a:t>
            </a:r>
            <a:endParaRPr kumimoji="1" lang="en-US" altLang="ja-JP" sz="2400" dirty="0">
              <a:solidFill>
                <a:sysClr val="windowText" lastClr="000000"/>
              </a:solidFill>
            </a:endParaRPr>
          </a:p>
          <a:p>
            <a:pPr algn="ctr"/>
            <a:endParaRPr kumimoji="1" lang="en-US" altLang="ja-JP" dirty="0">
              <a:solidFill>
                <a:sysClr val="windowText" lastClr="000000"/>
              </a:solidFill>
            </a:endParaRPr>
          </a:p>
          <a:p>
            <a:pPr algn="ctr"/>
            <a:endParaRPr kumimoji="1" lang="en-US" altLang="ja-JP" dirty="0">
              <a:solidFill>
                <a:sysClr val="windowText" lastClr="000000"/>
              </a:solidFill>
            </a:endParaRPr>
          </a:p>
          <a:p>
            <a:pPr algn="ctr"/>
            <a:r>
              <a:rPr kumimoji="1" lang="ja-JP" altLang="en-US">
                <a:solidFill>
                  <a:sysClr val="windowText" lastClr="000000"/>
                </a:solidFill>
              </a:rPr>
              <a:t>・</a:t>
            </a:r>
            <a:r>
              <a:rPr kumimoji="1" lang="ja-JP" altLang="en-US" sz="2400">
                <a:solidFill>
                  <a:sysClr val="windowText" lastClr="000000"/>
                </a:solidFill>
              </a:rPr>
              <a:t>スマートデバイスとの親和性が高い</a:t>
            </a:r>
            <a:endParaRPr kumimoji="1" lang="en-US" altLang="ja-JP" sz="2400" dirty="0">
              <a:solidFill>
                <a:sysClr val="windowText" lastClr="000000"/>
              </a:solidFill>
            </a:endParaRPr>
          </a:p>
          <a:p>
            <a:pPr algn="ctr"/>
            <a:endParaRPr kumimoji="1" lang="en-US" altLang="ja-JP" dirty="0"/>
          </a:p>
          <a:p>
            <a:pPr algn="ctr"/>
            <a:endParaRPr kumimoji="1" lang="en-US" altLang="ja-JP" dirty="0"/>
          </a:p>
          <a:p>
            <a:pPr algn="ctr"/>
            <a:endParaRPr kumimoji="1" lang="en-US" altLang="ja-JP" dirty="0"/>
          </a:p>
          <a:p>
            <a:pPr algn="ctr"/>
            <a:endParaRPr kumimoji="1" lang="ja-JP" altLang="en-US"/>
          </a:p>
        </p:txBody>
      </p:sp>
    </p:spTree>
    <p:extLst>
      <p:ext uri="{BB962C8B-B14F-4D97-AF65-F5344CB8AC3E}">
        <p14:creationId xmlns:p14="http://schemas.microsoft.com/office/powerpoint/2010/main" val="20943000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5FF194-6F02-4EAD-2B54-32A2FEBB38ED}"/>
              </a:ext>
            </a:extLst>
          </p:cNvPr>
          <p:cNvSpPr>
            <a:spLocks noGrp="1"/>
          </p:cNvSpPr>
          <p:nvPr>
            <p:ph type="title"/>
          </p:nvPr>
        </p:nvSpPr>
        <p:spPr/>
        <p:txBody>
          <a:bodyPr/>
          <a:lstStyle/>
          <a:p>
            <a:r>
              <a:rPr kumimoji="1" lang="ja-JP" altLang="en-US"/>
              <a:t>生産機械のログ</a:t>
            </a:r>
          </a:p>
        </p:txBody>
      </p:sp>
      <p:pic>
        <p:nvPicPr>
          <p:cNvPr id="5" name="コンテンツ プレースホルダー 4" descr="テーブル&#10;&#10;自動的に生成された説明">
            <a:extLst>
              <a:ext uri="{FF2B5EF4-FFF2-40B4-BE49-F238E27FC236}">
                <a16:creationId xmlns:a16="http://schemas.microsoft.com/office/drawing/2014/main" id="{2D06D4B9-2B3B-C032-646F-99F5E8D54C14}"/>
              </a:ext>
            </a:extLst>
          </p:cNvPr>
          <p:cNvPicPr>
            <a:picLocks noGrp="1" noChangeAspect="1"/>
          </p:cNvPicPr>
          <p:nvPr>
            <p:ph idx="1"/>
          </p:nvPr>
        </p:nvPicPr>
        <p:blipFill>
          <a:blip r:embed="rId2"/>
          <a:stretch>
            <a:fillRect/>
          </a:stretch>
        </p:blipFill>
        <p:spPr>
          <a:xfrm>
            <a:off x="774420" y="1669482"/>
            <a:ext cx="3869365" cy="4361204"/>
          </a:xfrm>
        </p:spPr>
      </p:pic>
      <p:sp>
        <p:nvSpPr>
          <p:cNvPr id="6" name="テキスト ボックス 5">
            <a:extLst>
              <a:ext uri="{FF2B5EF4-FFF2-40B4-BE49-F238E27FC236}">
                <a16:creationId xmlns:a16="http://schemas.microsoft.com/office/drawing/2014/main" id="{858F7F59-074D-F548-834B-C653F8AD0EA0}"/>
              </a:ext>
            </a:extLst>
          </p:cNvPr>
          <p:cNvSpPr txBox="1"/>
          <p:nvPr/>
        </p:nvSpPr>
        <p:spPr>
          <a:xfrm>
            <a:off x="5170715" y="1952510"/>
            <a:ext cx="2183611" cy="369332"/>
          </a:xfrm>
          <a:prstGeom prst="rect">
            <a:avLst/>
          </a:prstGeom>
          <a:noFill/>
        </p:spPr>
        <p:txBody>
          <a:bodyPr wrap="none" rtlCol="0">
            <a:spAutoFit/>
          </a:bodyPr>
          <a:lstStyle/>
          <a:p>
            <a:r>
              <a:rPr kumimoji="1" lang="en-US" altLang="ja-JP" dirty="0"/>
              <a:t>READY</a:t>
            </a:r>
            <a:r>
              <a:rPr kumimoji="1" lang="ja-JP" altLang="en-US"/>
              <a:t>から</a:t>
            </a:r>
            <a:r>
              <a:rPr kumimoji="1" lang="en-US" altLang="ja-JP" dirty="0"/>
              <a:t>ACTIVE</a:t>
            </a:r>
            <a:endParaRPr kumimoji="1" lang="ja-JP" altLang="en-US"/>
          </a:p>
        </p:txBody>
      </p:sp>
      <p:sp>
        <p:nvSpPr>
          <p:cNvPr id="7" name="テキスト ボックス 6">
            <a:extLst>
              <a:ext uri="{FF2B5EF4-FFF2-40B4-BE49-F238E27FC236}">
                <a16:creationId xmlns:a16="http://schemas.microsoft.com/office/drawing/2014/main" id="{078906FC-70C9-3A40-F90D-487F596804DB}"/>
              </a:ext>
            </a:extLst>
          </p:cNvPr>
          <p:cNvSpPr txBox="1"/>
          <p:nvPr/>
        </p:nvSpPr>
        <p:spPr>
          <a:xfrm>
            <a:off x="7881256" y="1952510"/>
            <a:ext cx="4310744" cy="369332"/>
          </a:xfrm>
          <a:prstGeom prst="rect">
            <a:avLst/>
          </a:prstGeom>
          <a:noFill/>
        </p:spPr>
        <p:txBody>
          <a:bodyPr wrap="square" rtlCol="0">
            <a:spAutoFit/>
          </a:bodyPr>
          <a:lstStyle/>
          <a:p>
            <a:r>
              <a:rPr kumimoji="1" lang="en-US" altLang="ja-JP" dirty="0"/>
              <a:t>MANUAL</a:t>
            </a:r>
            <a:r>
              <a:rPr kumimoji="1" lang="ja-JP" altLang="en-US"/>
              <a:t>から</a:t>
            </a:r>
            <a:r>
              <a:rPr kumimoji="1" lang="en-US" altLang="ja-JP" dirty="0"/>
              <a:t>AUTOMATUCI</a:t>
            </a:r>
            <a:endParaRPr kumimoji="1" lang="ja-JP" altLang="en-US"/>
          </a:p>
        </p:txBody>
      </p:sp>
      <p:sp>
        <p:nvSpPr>
          <p:cNvPr id="8" name="正方形/長方形 7">
            <a:extLst>
              <a:ext uri="{FF2B5EF4-FFF2-40B4-BE49-F238E27FC236}">
                <a16:creationId xmlns:a16="http://schemas.microsoft.com/office/drawing/2014/main" id="{77668414-D5F3-E1EB-6278-935FBCAFDEFB}"/>
              </a:ext>
            </a:extLst>
          </p:cNvPr>
          <p:cNvSpPr/>
          <p:nvPr/>
        </p:nvSpPr>
        <p:spPr>
          <a:xfrm>
            <a:off x="5170715" y="1853248"/>
            <a:ext cx="2183611" cy="563381"/>
          </a:xfrm>
          <a:prstGeom prst="rect">
            <a:avLst/>
          </a:prstGeom>
          <a:ln>
            <a:solidFill>
              <a:schemeClr val="bg1"/>
            </a:solid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en-US" altLang="ja-JP" dirty="0">
                <a:solidFill>
                  <a:sysClr val="windowText" lastClr="000000"/>
                </a:solidFill>
              </a:rPr>
              <a:t>READY</a:t>
            </a:r>
            <a:r>
              <a:rPr kumimoji="1" lang="ja-JP" altLang="en-US">
                <a:solidFill>
                  <a:sysClr val="windowText" lastClr="000000"/>
                </a:solidFill>
              </a:rPr>
              <a:t>から</a:t>
            </a:r>
            <a:r>
              <a:rPr kumimoji="1" lang="en-US" altLang="ja-JP" dirty="0">
                <a:solidFill>
                  <a:sysClr val="windowText" lastClr="000000"/>
                </a:solidFill>
              </a:rPr>
              <a:t>ACTIVE</a:t>
            </a:r>
            <a:endParaRPr kumimoji="1" lang="ja-JP" altLang="en-US">
              <a:solidFill>
                <a:sysClr val="windowText" lastClr="000000"/>
              </a:solidFill>
            </a:endParaRPr>
          </a:p>
        </p:txBody>
      </p:sp>
      <p:sp>
        <p:nvSpPr>
          <p:cNvPr id="9" name="正方形/長方形 8">
            <a:extLst>
              <a:ext uri="{FF2B5EF4-FFF2-40B4-BE49-F238E27FC236}">
                <a16:creationId xmlns:a16="http://schemas.microsoft.com/office/drawing/2014/main" id="{BE3595A7-8B38-9644-0600-45295A19CA31}"/>
              </a:ext>
            </a:extLst>
          </p:cNvPr>
          <p:cNvSpPr/>
          <p:nvPr/>
        </p:nvSpPr>
        <p:spPr>
          <a:xfrm>
            <a:off x="7881256" y="1853248"/>
            <a:ext cx="3747302" cy="563381"/>
          </a:xfrm>
          <a:prstGeom prst="rect">
            <a:avLst/>
          </a:prstGeom>
          <a:ln>
            <a:solidFill>
              <a:schemeClr val="bg1"/>
            </a:solid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en-US" altLang="ja-JP" dirty="0">
                <a:solidFill>
                  <a:sysClr val="windowText" lastClr="000000"/>
                </a:solidFill>
              </a:rPr>
              <a:t>MANUAL</a:t>
            </a:r>
            <a:r>
              <a:rPr kumimoji="1" lang="ja-JP" altLang="en-US">
                <a:solidFill>
                  <a:sysClr val="windowText" lastClr="000000"/>
                </a:solidFill>
              </a:rPr>
              <a:t>から</a:t>
            </a:r>
            <a:r>
              <a:rPr kumimoji="1" lang="en-US" altLang="ja-JP" dirty="0">
                <a:solidFill>
                  <a:sysClr val="windowText" lastClr="000000"/>
                </a:solidFill>
              </a:rPr>
              <a:t>AUTOMATIC</a:t>
            </a:r>
            <a:endParaRPr kumimoji="1" lang="ja-JP" altLang="en-US">
              <a:solidFill>
                <a:sysClr val="windowText" lastClr="000000"/>
              </a:solidFill>
            </a:endParaRPr>
          </a:p>
        </p:txBody>
      </p:sp>
      <p:cxnSp>
        <p:nvCxnSpPr>
          <p:cNvPr id="4" name="直線矢印コネクタ 3">
            <a:extLst>
              <a:ext uri="{FF2B5EF4-FFF2-40B4-BE49-F238E27FC236}">
                <a16:creationId xmlns:a16="http://schemas.microsoft.com/office/drawing/2014/main" id="{0E884395-739C-E478-9C47-8A8064311B13}"/>
              </a:ext>
            </a:extLst>
          </p:cNvPr>
          <p:cNvCxnSpPr>
            <a:cxnSpLocks/>
            <a:stCxn id="8" idx="2"/>
          </p:cNvCxnSpPr>
          <p:nvPr/>
        </p:nvCxnSpPr>
        <p:spPr>
          <a:xfrm>
            <a:off x="6262521" y="2416629"/>
            <a:ext cx="0" cy="1404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3E311C79-BB41-C706-7C9D-DF1CC5A69B0F}"/>
              </a:ext>
            </a:extLst>
          </p:cNvPr>
          <p:cNvCxnSpPr>
            <a:cxnSpLocks/>
            <a:stCxn id="9" idx="2"/>
          </p:cNvCxnSpPr>
          <p:nvPr/>
        </p:nvCxnSpPr>
        <p:spPr>
          <a:xfrm>
            <a:off x="9754907" y="2416629"/>
            <a:ext cx="0" cy="14042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正方形/長方形 14">
            <a:extLst>
              <a:ext uri="{FF2B5EF4-FFF2-40B4-BE49-F238E27FC236}">
                <a16:creationId xmlns:a16="http://schemas.microsoft.com/office/drawing/2014/main" id="{097A8D98-D9FC-4A88-B781-0EA7D977F74D}"/>
              </a:ext>
            </a:extLst>
          </p:cNvPr>
          <p:cNvSpPr/>
          <p:nvPr/>
        </p:nvSpPr>
        <p:spPr>
          <a:xfrm>
            <a:off x="5170715" y="3820886"/>
            <a:ext cx="6324599" cy="1262743"/>
          </a:xfrm>
          <a:prstGeom prst="rect">
            <a:avLst/>
          </a:prstGeom>
          <a:ln>
            <a:solidFill>
              <a:schemeClr val="bg1"/>
            </a:solid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sz="2800">
                <a:solidFill>
                  <a:sysClr val="windowText" lastClr="000000"/>
                </a:solidFill>
              </a:rPr>
              <a:t>生産機械の前に誰かいた</a:t>
            </a:r>
          </a:p>
        </p:txBody>
      </p:sp>
    </p:spTree>
    <p:extLst>
      <p:ext uri="{BB962C8B-B14F-4D97-AF65-F5344CB8AC3E}">
        <p14:creationId xmlns:p14="http://schemas.microsoft.com/office/powerpoint/2010/main" val="9596795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CC23BE7-5F3E-0C08-FC31-CC25B5C8B073}"/>
              </a:ext>
            </a:extLst>
          </p:cNvPr>
          <p:cNvSpPr>
            <a:spLocks noGrp="1"/>
          </p:cNvSpPr>
          <p:nvPr>
            <p:ph type="title"/>
          </p:nvPr>
        </p:nvSpPr>
        <p:spPr>
          <a:xfrm>
            <a:off x="734784" y="281614"/>
            <a:ext cx="8610600" cy="1293028"/>
          </a:xfrm>
        </p:spPr>
        <p:txBody>
          <a:bodyPr/>
          <a:lstStyle/>
          <a:p>
            <a:r>
              <a:rPr kumimoji="1" lang="ja-JP" altLang="en-US"/>
              <a:t>結果</a:t>
            </a:r>
          </a:p>
        </p:txBody>
      </p:sp>
      <p:pic>
        <p:nvPicPr>
          <p:cNvPr id="18" name="コンテンツ プレースホルダー 17" descr="タイムライン&#10;&#10;中程度の精度で自動的に生成された説明">
            <a:extLst>
              <a:ext uri="{FF2B5EF4-FFF2-40B4-BE49-F238E27FC236}">
                <a16:creationId xmlns:a16="http://schemas.microsoft.com/office/drawing/2014/main" id="{06C3196A-BA47-A800-1ECF-08E2129D4112}"/>
              </a:ext>
            </a:extLst>
          </p:cNvPr>
          <p:cNvPicPr>
            <a:picLocks noGrp="1" noChangeAspect="1"/>
          </p:cNvPicPr>
          <p:nvPr>
            <p:ph idx="1"/>
          </p:nvPr>
        </p:nvPicPr>
        <p:blipFill>
          <a:blip r:embed="rId2"/>
          <a:stretch>
            <a:fillRect/>
          </a:stretch>
        </p:blipFill>
        <p:spPr>
          <a:xfrm>
            <a:off x="277586" y="1415266"/>
            <a:ext cx="7885566" cy="4195763"/>
          </a:xfrm>
        </p:spPr>
      </p:pic>
      <p:sp>
        <p:nvSpPr>
          <p:cNvPr id="6" name="テキスト ボックス 5">
            <a:extLst>
              <a:ext uri="{FF2B5EF4-FFF2-40B4-BE49-F238E27FC236}">
                <a16:creationId xmlns:a16="http://schemas.microsoft.com/office/drawing/2014/main" id="{3179C3B6-54B6-67DD-E437-7A19DC573D0B}"/>
              </a:ext>
            </a:extLst>
          </p:cNvPr>
          <p:cNvSpPr txBox="1"/>
          <p:nvPr/>
        </p:nvSpPr>
        <p:spPr>
          <a:xfrm>
            <a:off x="983534" y="5753874"/>
            <a:ext cx="8986158" cy="461665"/>
          </a:xfrm>
          <a:prstGeom prst="rect">
            <a:avLst/>
          </a:prstGeom>
          <a:noFill/>
        </p:spPr>
        <p:txBody>
          <a:bodyPr wrap="square" rtlCol="0">
            <a:spAutoFit/>
          </a:bodyPr>
          <a:lstStyle/>
          <a:p>
            <a:r>
              <a:rPr kumimoji="1" lang="en-US" altLang="ja-JP" sz="2400" dirty="0"/>
              <a:t>11</a:t>
            </a:r>
            <a:r>
              <a:rPr kumimoji="1" lang="ja-JP" altLang="en-US" sz="2400"/>
              <a:t>月</a:t>
            </a:r>
            <a:r>
              <a:rPr kumimoji="1" lang="en-US" altLang="ja-JP" sz="2400" dirty="0"/>
              <a:t>9</a:t>
            </a:r>
            <a:r>
              <a:rPr kumimoji="1" lang="ja-JP" altLang="en-US" sz="2400"/>
              <a:t>日の</a:t>
            </a:r>
            <a:r>
              <a:rPr kumimoji="1" lang="en-US" altLang="ja-JP" sz="2400" dirty="0"/>
              <a:t>F</a:t>
            </a:r>
            <a:r>
              <a:rPr kumimoji="1" lang="ja-JP" altLang="en-US" sz="2400"/>
              <a:t>値を考慮した</a:t>
            </a:r>
            <a:r>
              <a:rPr kumimoji="1" lang="en-US" altLang="ja-JP" sz="2400" dirty="0"/>
              <a:t>Alice</a:t>
            </a:r>
            <a:r>
              <a:rPr kumimoji="1" lang="ja-JP" altLang="en-US" sz="2400"/>
              <a:t>のログ分析結果</a:t>
            </a:r>
          </a:p>
        </p:txBody>
      </p:sp>
      <p:sp>
        <p:nvSpPr>
          <p:cNvPr id="11" name="テキスト ボックス 10">
            <a:extLst>
              <a:ext uri="{FF2B5EF4-FFF2-40B4-BE49-F238E27FC236}">
                <a16:creationId xmlns:a16="http://schemas.microsoft.com/office/drawing/2014/main" id="{B0D069C9-5B0E-8B8B-586A-CA0801A6DA1C}"/>
              </a:ext>
            </a:extLst>
          </p:cNvPr>
          <p:cNvSpPr txBox="1"/>
          <p:nvPr/>
        </p:nvSpPr>
        <p:spPr>
          <a:xfrm>
            <a:off x="8445235" y="2605411"/>
            <a:ext cx="3453189" cy="1200329"/>
          </a:xfrm>
          <a:prstGeom prst="rect">
            <a:avLst/>
          </a:prstGeom>
          <a:noFill/>
        </p:spPr>
        <p:txBody>
          <a:bodyPr wrap="none" rtlCol="0">
            <a:spAutoFit/>
          </a:bodyPr>
          <a:lstStyle/>
          <a:p>
            <a:r>
              <a:rPr kumimoji="1" lang="ja-JP" altLang="en-US"/>
              <a:t>・</a:t>
            </a:r>
            <a:r>
              <a:rPr kumimoji="1" lang="en-US" altLang="ja-JP" dirty="0"/>
              <a:t>M04</a:t>
            </a:r>
            <a:r>
              <a:rPr kumimoji="1" lang="ja-JP" altLang="en-US"/>
              <a:t>を優先して接近判定</a:t>
            </a:r>
            <a:r>
              <a:rPr kumimoji="1" lang="en-US" altLang="ja-JP" dirty="0"/>
              <a:t>(F</a:t>
            </a:r>
            <a:r>
              <a:rPr kumimoji="1" lang="ja-JP" altLang="en-US"/>
              <a:t>値</a:t>
            </a:r>
            <a:r>
              <a:rPr kumimoji="1" lang="en-US" altLang="ja-JP" dirty="0"/>
              <a:t>)</a:t>
            </a:r>
          </a:p>
          <a:p>
            <a:endParaRPr kumimoji="1" lang="en-US" altLang="ja-JP" dirty="0"/>
          </a:p>
          <a:p>
            <a:endParaRPr kumimoji="1" lang="en-US" altLang="ja-JP" dirty="0"/>
          </a:p>
          <a:p>
            <a:endParaRPr kumimoji="1" lang="en-US" altLang="ja-JP" dirty="0"/>
          </a:p>
        </p:txBody>
      </p:sp>
      <p:sp>
        <p:nvSpPr>
          <p:cNvPr id="9" name="円/楕円 8">
            <a:extLst>
              <a:ext uri="{FF2B5EF4-FFF2-40B4-BE49-F238E27FC236}">
                <a16:creationId xmlns:a16="http://schemas.microsoft.com/office/drawing/2014/main" id="{420ED94C-DEAA-DDEA-39E1-4EF777FD2FB2}"/>
              </a:ext>
            </a:extLst>
          </p:cNvPr>
          <p:cNvSpPr/>
          <p:nvPr/>
        </p:nvSpPr>
        <p:spPr>
          <a:xfrm>
            <a:off x="2451482" y="1717843"/>
            <a:ext cx="274485" cy="410356"/>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DDDAD139-7CAA-F8B1-D98B-824F0A58C879}"/>
              </a:ext>
            </a:extLst>
          </p:cNvPr>
          <p:cNvSpPr/>
          <p:nvPr/>
        </p:nvSpPr>
        <p:spPr>
          <a:xfrm>
            <a:off x="5065266" y="1800613"/>
            <a:ext cx="230563" cy="283029"/>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2" name="円/楕円 11">
            <a:extLst>
              <a:ext uri="{FF2B5EF4-FFF2-40B4-BE49-F238E27FC236}">
                <a16:creationId xmlns:a16="http://schemas.microsoft.com/office/drawing/2014/main" id="{1AF53C54-160F-9845-A1FD-11E35E6FA94F}"/>
              </a:ext>
            </a:extLst>
          </p:cNvPr>
          <p:cNvSpPr/>
          <p:nvPr/>
        </p:nvSpPr>
        <p:spPr>
          <a:xfrm>
            <a:off x="5345607" y="1750992"/>
            <a:ext cx="131006" cy="372183"/>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DFD8F784-8039-56E9-F31E-351AD20B3E19}"/>
              </a:ext>
            </a:extLst>
          </p:cNvPr>
          <p:cNvSpPr txBox="1"/>
          <p:nvPr/>
        </p:nvSpPr>
        <p:spPr>
          <a:xfrm>
            <a:off x="8445235" y="3043892"/>
            <a:ext cx="3436520" cy="646331"/>
          </a:xfrm>
          <a:prstGeom prst="rect">
            <a:avLst/>
          </a:prstGeom>
          <a:noFill/>
        </p:spPr>
        <p:txBody>
          <a:bodyPr wrap="square" rtlCol="0">
            <a:spAutoFit/>
          </a:bodyPr>
          <a:lstStyle/>
          <a:p>
            <a:r>
              <a:rPr kumimoji="1" lang="ja-JP" altLang="en-US"/>
              <a:t>・</a:t>
            </a:r>
            <a:r>
              <a:rPr kumimoji="1" lang="en-US" altLang="ja-JP" dirty="0"/>
              <a:t>6</a:t>
            </a:r>
            <a:r>
              <a:rPr kumimoji="1" lang="ja-JP" altLang="en-US"/>
              <a:t>ヶ所中</a:t>
            </a:r>
            <a:r>
              <a:rPr kumimoji="1" lang="en-US" altLang="ja-JP" dirty="0"/>
              <a:t>3</a:t>
            </a:r>
            <a:r>
              <a:rPr kumimoji="1" lang="ja-JP" altLang="en-US"/>
              <a:t>ヶ所生産機械を動かしながら作業を行っている。</a:t>
            </a:r>
            <a:endParaRPr kumimoji="1" lang="en-US" altLang="ja-JP" dirty="0"/>
          </a:p>
        </p:txBody>
      </p:sp>
      <p:sp>
        <p:nvSpPr>
          <p:cNvPr id="14" name="円形吹き出し 13">
            <a:extLst>
              <a:ext uri="{FF2B5EF4-FFF2-40B4-BE49-F238E27FC236}">
                <a16:creationId xmlns:a16="http://schemas.microsoft.com/office/drawing/2014/main" id="{C0AFEC62-A75C-5AF1-2BAE-6BE8AF583343}"/>
              </a:ext>
            </a:extLst>
          </p:cNvPr>
          <p:cNvSpPr/>
          <p:nvPr/>
        </p:nvSpPr>
        <p:spPr>
          <a:xfrm>
            <a:off x="2727383" y="247788"/>
            <a:ext cx="3194445" cy="1320470"/>
          </a:xfrm>
          <a:prstGeom prst="wedgeEllipseCallou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kumimoji="1" lang="ja-JP" altLang="en-US"/>
              <a:t>正解データでも</a:t>
            </a:r>
            <a:endParaRPr kumimoji="1" lang="en-US" altLang="ja-JP" dirty="0"/>
          </a:p>
          <a:p>
            <a:pPr algn="ctr"/>
            <a:r>
              <a:rPr kumimoji="1" lang="ja-JP" altLang="en-US"/>
              <a:t>接近していなかったため、除外</a:t>
            </a:r>
          </a:p>
        </p:txBody>
      </p:sp>
      <p:sp>
        <p:nvSpPr>
          <p:cNvPr id="20" name="正方形/長方形 19">
            <a:extLst>
              <a:ext uri="{FF2B5EF4-FFF2-40B4-BE49-F238E27FC236}">
                <a16:creationId xmlns:a16="http://schemas.microsoft.com/office/drawing/2014/main" id="{71359F36-B7D8-5B45-1449-4DF23D453CF6}"/>
              </a:ext>
            </a:extLst>
          </p:cNvPr>
          <p:cNvSpPr/>
          <p:nvPr/>
        </p:nvSpPr>
        <p:spPr>
          <a:xfrm>
            <a:off x="3230336" y="2605411"/>
            <a:ext cx="1262743" cy="337457"/>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正方形/長方形 20">
            <a:extLst>
              <a:ext uri="{FF2B5EF4-FFF2-40B4-BE49-F238E27FC236}">
                <a16:creationId xmlns:a16="http://schemas.microsoft.com/office/drawing/2014/main" id="{53109506-40C8-7DA3-B297-0366C7C2E104}"/>
              </a:ext>
            </a:extLst>
          </p:cNvPr>
          <p:cNvSpPr/>
          <p:nvPr/>
        </p:nvSpPr>
        <p:spPr>
          <a:xfrm>
            <a:off x="5295829" y="2619353"/>
            <a:ext cx="230563" cy="283029"/>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6" name="直線矢印コネクタ 25">
            <a:extLst>
              <a:ext uri="{FF2B5EF4-FFF2-40B4-BE49-F238E27FC236}">
                <a16:creationId xmlns:a16="http://schemas.microsoft.com/office/drawing/2014/main" id="{819A62B8-E9B5-F4B7-9E32-9362AB22D023}"/>
              </a:ext>
            </a:extLst>
          </p:cNvPr>
          <p:cNvCxnSpPr>
            <a:stCxn id="20" idx="2"/>
          </p:cNvCxnSpPr>
          <p:nvPr/>
        </p:nvCxnSpPr>
        <p:spPr>
          <a:xfrm>
            <a:off x="3861708" y="2942868"/>
            <a:ext cx="253092" cy="747355"/>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cxnSp>
        <p:nvCxnSpPr>
          <p:cNvPr id="28" name="直線矢印コネクタ 27">
            <a:extLst>
              <a:ext uri="{FF2B5EF4-FFF2-40B4-BE49-F238E27FC236}">
                <a16:creationId xmlns:a16="http://schemas.microsoft.com/office/drawing/2014/main" id="{1705DB3F-9ECB-068F-6328-4B694797B9F6}"/>
              </a:ext>
            </a:extLst>
          </p:cNvPr>
          <p:cNvCxnSpPr>
            <a:stCxn id="21" idx="2"/>
          </p:cNvCxnSpPr>
          <p:nvPr/>
        </p:nvCxnSpPr>
        <p:spPr>
          <a:xfrm flipH="1">
            <a:off x="4855029" y="2902382"/>
            <a:ext cx="556082" cy="787841"/>
          </a:xfrm>
          <a:prstGeom prst="straightConnector1">
            <a:avLst/>
          </a:prstGeom>
          <a:ln>
            <a:tailEnd type="triangle"/>
          </a:ln>
        </p:spPr>
        <p:style>
          <a:lnRef idx="1">
            <a:schemeClr val="accent3"/>
          </a:lnRef>
          <a:fillRef idx="0">
            <a:schemeClr val="accent3"/>
          </a:fillRef>
          <a:effectRef idx="0">
            <a:schemeClr val="accent3"/>
          </a:effectRef>
          <a:fontRef idx="minor">
            <a:schemeClr val="tx1"/>
          </a:fontRef>
        </p:style>
      </p:cxnSp>
      <p:sp>
        <p:nvSpPr>
          <p:cNvPr id="29" name="正方形/長方形 28">
            <a:extLst>
              <a:ext uri="{FF2B5EF4-FFF2-40B4-BE49-F238E27FC236}">
                <a16:creationId xmlns:a16="http://schemas.microsoft.com/office/drawing/2014/main" id="{99A8A6D8-A3C3-D570-460F-18E20359E5A9}"/>
              </a:ext>
            </a:extLst>
          </p:cNvPr>
          <p:cNvSpPr/>
          <p:nvPr/>
        </p:nvSpPr>
        <p:spPr>
          <a:xfrm>
            <a:off x="3559251" y="3701075"/>
            <a:ext cx="1836135" cy="664063"/>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solidFill>
                  <a:sysClr val="windowText" lastClr="000000"/>
                </a:solidFill>
              </a:rPr>
              <a:t>接近していない判定</a:t>
            </a:r>
          </a:p>
        </p:txBody>
      </p:sp>
    </p:spTree>
    <p:extLst>
      <p:ext uri="{BB962C8B-B14F-4D97-AF65-F5344CB8AC3E}">
        <p14:creationId xmlns:p14="http://schemas.microsoft.com/office/powerpoint/2010/main" val="29787058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2067AF-1521-E00E-7539-46A29E243F1D}"/>
              </a:ext>
            </a:extLst>
          </p:cNvPr>
          <p:cNvSpPr>
            <a:spLocks noGrp="1"/>
          </p:cNvSpPr>
          <p:nvPr>
            <p:ph type="title"/>
          </p:nvPr>
        </p:nvSpPr>
        <p:spPr>
          <a:xfrm>
            <a:off x="312868" y="230124"/>
            <a:ext cx="8610600" cy="1293028"/>
          </a:xfrm>
        </p:spPr>
        <p:txBody>
          <a:bodyPr/>
          <a:lstStyle/>
          <a:p>
            <a:r>
              <a:rPr lang="ja-JP" altLang="en-US"/>
              <a:t>結果</a:t>
            </a:r>
            <a:endParaRPr kumimoji="1" lang="ja-JP" altLang="en-US"/>
          </a:p>
        </p:txBody>
      </p:sp>
      <p:pic>
        <p:nvPicPr>
          <p:cNvPr id="15" name="コンテンツ プレースホルダー 14" descr="タイムライン が含まれている画像&#10;&#10;自動的に生成された説明">
            <a:extLst>
              <a:ext uri="{FF2B5EF4-FFF2-40B4-BE49-F238E27FC236}">
                <a16:creationId xmlns:a16="http://schemas.microsoft.com/office/drawing/2014/main" id="{4E21D561-988B-AC07-5021-929E4CB236CA}"/>
              </a:ext>
            </a:extLst>
          </p:cNvPr>
          <p:cNvPicPr>
            <a:picLocks noGrp="1" noChangeAspect="1"/>
          </p:cNvPicPr>
          <p:nvPr>
            <p:ph idx="1"/>
          </p:nvPr>
        </p:nvPicPr>
        <p:blipFill>
          <a:blip r:embed="rId2"/>
          <a:stretch>
            <a:fillRect/>
          </a:stretch>
        </p:blipFill>
        <p:spPr>
          <a:xfrm>
            <a:off x="312868" y="1523152"/>
            <a:ext cx="7740083" cy="4197600"/>
          </a:xfrm>
        </p:spPr>
      </p:pic>
      <p:sp>
        <p:nvSpPr>
          <p:cNvPr id="6" name="テキスト ボックス 5">
            <a:extLst>
              <a:ext uri="{FF2B5EF4-FFF2-40B4-BE49-F238E27FC236}">
                <a16:creationId xmlns:a16="http://schemas.microsoft.com/office/drawing/2014/main" id="{536BF7C0-6AA6-E475-882A-593FA71B0F1D}"/>
              </a:ext>
            </a:extLst>
          </p:cNvPr>
          <p:cNvSpPr txBox="1"/>
          <p:nvPr/>
        </p:nvSpPr>
        <p:spPr>
          <a:xfrm flipH="1">
            <a:off x="1360504" y="6265106"/>
            <a:ext cx="5439155" cy="461665"/>
          </a:xfrm>
          <a:prstGeom prst="rect">
            <a:avLst/>
          </a:prstGeom>
          <a:noFill/>
        </p:spPr>
        <p:txBody>
          <a:bodyPr wrap="square" rtlCol="0">
            <a:spAutoFit/>
          </a:bodyPr>
          <a:lstStyle/>
          <a:p>
            <a:r>
              <a:rPr kumimoji="1" lang="en-US" altLang="ja-JP" sz="2400" dirty="0"/>
              <a:t>11</a:t>
            </a:r>
            <a:r>
              <a:rPr kumimoji="1" lang="ja-JP" altLang="en-US" sz="2400"/>
              <a:t>月</a:t>
            </a:r>
            <a:r>
              <a:rPr kumimoji="1" lang="en-US" altLang="ja-JP" sz="2400" dirty="0"/>
              <a:t>9</a:t>
            </a:r>
            <a:r>
              <a:rPr kumimoji="1" lang="ja-JP" altLang="en-US" sz="2400"/>
              <a:t>日における</a:t>
            </a:r>
            <a:r>
              <a:rPr kumimoji="1" lang="en-US" altLang="ja-JP" sz="2400" dirty="0"/>
              <a:t>Alice</a:t>
            </a:r>
            <a:r>
              <a:rPr kumimoji="1" lang="ja-JP" altLang="en-US" sz="2400"/>
              <a:t>のログ分析結果</a:t>
            </a:r>
          </a:p>
        </p:txBody>
      </p:sp>
      <p:graphicFrame>
        <p:nvGraphicFramePr>
          <p:cNvPr id="18" name="表 17">
            <a:extLst>
              <a:ext uri="{FF2B5EF4-FFF2-40B4-BE49-F238E27FC236}">
                <a16:creationId xmlns:a16="http://schemas.microsoft.com/office/drawing/2014/main" id="{BAC1A966-9A7E-ADA9-8486-2832583854BE}"/>
              </a:ext>
            </a:extLst>
          </p:cNvPr>
          <p:cNvGraphicFramePr>
            <a:graphicFrameLocks noGrp="1"/>
          </p:cNvGraphicFramePr>
          <p:nvPr>
            <p:extLst>
              <p:ext uri="{D42A27DB-BD31-4B8C-83A1-F6EECF244321}">
                <p14:modId xmlns:p14="http://schemas.microsoft.com/office/powerpoint/2010/main" val="4194677392"/>
              </p:ext>
            </p:extLst>
          </p:nvPr>
        </p:nvGraphicFramePr>
        <p:xfrm>
          <a:off x="8425868" y="2299722"/>
          <a:ext cx="3505200" cy="2875668"/>
        </p:xfrm>
        <a:graphic>
          <a:graphicData uri="http://schemas.openxmlformats.org/drawingml/2006/table">
            <a:tbl>
              <a:tblPr firstRow="1" bandRow="1">
                <a:tableStyleId>{F5AB1C69-6EDB-4FF4-983F-18BD219EF322}</a:tableStyleId>
              </a:tblPr>
              <a:tblGrid>
                <a:gridCol w="1273628">
                  <a:extLst>
                    <a:ext uri="{9D8B030D-6E8A-4147-A177-3AD203B41FA5}">
                      <a16:colId xmlns:a16="http://schemas.microsoft.com/office/drawing/2014/main" val="3972432218"/>
                    </a:ext>
                  </a:extLst>
                </a:gridCol>
                <a:gridCol w="718457">
                  <a:extLst>
                    <a:ext uri="{9D8B030D-6E8A-4147-A177-3AD203B41FA5}">
                      <a16:colId xmlns:a16="http://schemas.microsoft.com/office/drawing/2014/main" val="1987091632"/>
                    </a:ext>
                  </a:extLst>
                </a:gridCol>
                <a:gridCol w="1513115">
                  <a:extLst>
                    <a:ext uri="{9D8B030D-6E8A-4147-A177-3AD203B41FA5}">
                      <a16:colId xmlns:a16="http://schemas.microsoft.com/office/drawing/2014/main" val="3928089071"/>
                    </a:ext>
                  </a:extLst>
                </a:gridCol>
              </a:tblGrid>
              <a:tr h="951084">
                <a:tc>
                  <a:txBody>
                    <a:bodyPr/>
                    <a:lstStyle/>
                    <a:p>
                      <a:pPr algn="ctr"/>
                      <a:r>
                        <a:rPr kumimoji="1" lang="ja-JP" altLang="en-US">
                          <a:solidFill>
                            <a:schemeClr val="bg1"/>
                          </a:solidFill>
                        </a:rPr>
                        <a:t>生産機械</a:t>
                      </a:r>
                    </a:p>
                  </a:txBody>
                  <a:tcPr/>
                </a:tc>
                <a:tc>
                  <a:txBody>
                    <a:bodyPr/>
                    <a:lstStyle/>
                    <a:p>
                      <a:pPr algn="ctr"/>
                      <a:r>
                        <a:rPr kumimoji="1" lang="ja-JP" altLang="en-US">
                          <a:solidFill>
                            <a:schemeClr val="bg1"/>
                          </a:solidFill>
                        </a:rPr>
                        <a:t>閾値</a:t>
                      </a:r>
                    </a:p>
                  </a:txBody>
                  <a:tcPr/>
                </a:tc>
                <a:tc>
                  <a:txBody>
                    <a:bodyPr/>
                    <a:lstStyle/>
                    <a:p>
                      <a:pPr algn="ctr"/>
                      <a:r>
                        <a:rPr kumimoji="1" lang="en-US" altLang="ja-JP" dirty="0">
                          <a:solidFill>
                            <a:schemeClr val="bg1"/>
                          </a:solidFill>
                        </a:rPr>
                        <a:t>F</a:t>
                      </a:r>
                      <a:r>
                        <a:rPr kumimoji="1" lang="ja-JP" altLang="en-US">
                          <a:solidFill>
                            <a:schemeClr val="bg1"/>
                          </a:solidFill>
                        </a:rPr>
                        <a:t>値</a:t>
                      </a:r>
                    </a:p>
                  </a:txBody>
                  <a:tcPr/>
                </a:tc>
                <a:extLst>
                  <a:ext uri="{0D108BD9-81ED-4DB2-BD59-A6C34878D82A}">
                    <a16:rowId xmlns:a16="http://schemas.microsoft.com/office/drawing/2014/main" val="1368808474"/>
                  </a:ext>
                </a:extLst>
              </a:tr>
              <a:tr h="962292">
                <a:tc>
                  <a:txBody>
                    <a:bodyPr/>
                    <a:lstStyle/>
                    <a:p>
                      <a:pPr algn="ctr"/>
                      <a:r>
                        <a:rPr kumimoji="1" lang="en-US" altLang="ja-JP" dirty="0"/>
                        <a:t>M03</a:t>
                      </a:r>
                      <a:endParaRPr kumimoji="1" lang="ja-JP" altLang="en-US"/>
                    </a:p>
                  </a:txBody>
                  <a:tcPr/>
                </a:tc>
                <a:tc>
                  <a:txBody>
                    <a:bodyPr/>
                    <a:lstStyle/>
                    <a:p>
                      <a:pPr algn="ctr"/>
                      <a:r>
                        <a:rPr kumimoji="1" lang="en-US" altLang="ja-JP" dirty="0"/>
                        <a:t>-67</a:t>
                      </a:r>
                      <a:endParaRPr kumimoji="1" lang="ja-JP" altLang="en-US"/>
                    </a:p>
                  </a:txBody>
                  <a:tcPr/>
                </a:tc>
                <a:tc>
                  <a:txBody>
                    <a:bodyPr/>
                    <a:lstStyle/>
                    <a:p>
                      <a:pPr algn="ctr"/>
                      <a:r>
                        <a:rPr kumimoji="1" lang="en-US" altLang="ja-JP" dirty="0"/>
                        <a:t>0.44</a:t>
                      </a:r>
                      <a:endParaRPr kumimoji="1" lang="ja-JP" altLang="en-US"/>
                    </a:p>
                  </a:txBody>
                  <a:tcPr/>
                </a:tc>
                <a:extLst>
                  <a:ext uri="{0D108BD9-81ED-4DB2-BD59-A6C34878D82A}">
                    <a16:rowId xmlns:a16="http://schemas.microsoft.com/office/drawing/2014/main" val="3039759430"/>
                  </a:ext>
                </a:extLst>
              </a:tr>
              <a:tr h="962292">
                <a:tc>
                  <a:txBody>
                    <a:bodyPr/>
                    <a:lstStyle/>
                    <a:p>
                      <a:pPr algn="ctr"/>
                      <a:r>
                        <a:rPr kumimoji="1" lang="en-US" altLang="ja-JP" dirty="0"/>
                        <a:t>M04</a:t>
                      </a:r>
                      <a:endParaRPr kumimoji="1" lang="ja-JP" altLang="en-US"/>
                    </a:p>
                  </a:txBody>
                  <a:tcPr anchor="ctr"/>
                </a:tc>
                <a:tc>
                  <a:txBody>
                    <a:bodyPr/>
                    <a:lstStyle/>
                    <a:p>
                      <a:pPr algn="ctr"/>
                      <a:r>
                        <a:rPr kumimoji="1" lang="en-US" altLang="ja-JP" dirty="0"/>
                        <a:t>-63</a:t>
                      </a:r>
                      <a:endParaRPr kumimoji="1" lang="ja-JP" altLang="en-US"/>
                    </a:p>
                  </a:txBody>
                  <a:tcPr anchor="ctr"/>
                </a:tc>
                <a:tc>
                  <a:txBody>
                    <a:bodyPr/>
                    <a:lstStyle/>
                    <a:p>
                      <a:pPr algn="ctr"/>
                      <a:r>
                        <a:rPr kumimoji="1" lang="en-US" altLang="ja-JP" dirty="0"/>
                        <a:t>0.82</a:t>
                      </a:r>
                      <a:endParaRPr kumimoji="1" lang="ja-JP" altLang="en-US"/>
                    </a:p>
                  </a:txBody>
                  <a:tcPr anchor="ctr"/>
                </a:tc>
                <a:extLst>
                  <a:ext uri="{0D108BD9-81ED-4DB2-BD59-A6C34878D82A}">
                    <a16:rowId xmlns:a16="http://schemas.microsoft.com/office/drawing/2014/main" val="2090326625"/>
                  </a:ext>
                </a:extLst>
              </a:tr>
            </a:tbl>
          </a:graphicData>
        </a:graphic>
      </p:graphicFrame>
      <p:sp>
        <p:nvSpPr>
          <p:cNvPr id="19" name="下矢印 18">
            <a:extLst>
              <a:ext uri="{FF2B5EF4-FFF2-40B4-BE49-F238E27FC236}">
                <a16:creationId xmlns:a16="http://schemas.microsoft.com/office/drawing/2014/main" id="{967F03A3-8508-A678-B5FF-AD97D44C1975}"/>
              </a:ext>
            </a:extLst>
          </p:cNvPr>
          <p:cNvSpPr/>
          <p:nvPr/>
        </p:nvSpPr>
        <p:spPr>
          <a:xfrm>
            <a:off x="10537371" y="3737556"/>
            <a:ext cx="1251858" cy="805543"/>
          </a:xfrm>
          <a:prstGeom prst="downArrow">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kumimoji="1" lang="en-US" altLang="ja-JP" dirty="0"/>
              <a:t>1.8</a:t>
            </a:r>
            <a:r>
              <a:rPr kumimoji="1" lang="ja-JP" altLang="en-US"/>
              <a:t>倍</a:t>
            </a:r>
          </a:p>
        </p:txBody>
      </p:sp>
      <p:sp>
        <p:nvSpPr>
          <p:cNvPr id="20" name="テキスト ボックス 19">
            <a:extLst>
              <a:ext uri="{FF2B5EF4-FFF2-40B4-BE49-F238E27FC236}">
                <a16:creationId xmlns:a16="http://schemas.microsoft.com/office/drawing/2014/main" id="{40801D1A-84A2-66C0-FC09-820D6F6B93A6}"/>
              </a:ext>
            </a:extLst>
          </p:cNvPr>
          <p:cNvSpPr txBox="1"/>
          <p:nvPr/>
        </p:nvSpPr>
        <p:spPr>
          <a:xfrm>
            <a:off x="9280626" y="5428740"/>
            <a:ext cx="1795684" cy="523220"/>
          </a:xfrm>
          <a:prstGeom prst="rect">
            <a:avLst/>
          </a:prstGeom>
          <a:noFill/>
        </p:spPr>
        <p:txBody>
          <a:bodyPr wrap="none" rtlCol="0">
            <a:spAutoFit/>
          </a:bodyPr>
          <a:lstStyle/>
          <a:p>
            <a:r>
              <a:rPr kumimoji="1" lang="en-US" altLang="ja-JP" sz="2800" dirty="0"/>
              <a:t>F</a:t>
            </a:r>
            <a:r>
              <a:rPr kumimoji="1" lang="ja-JP" altLang="en-US" sz="2800"/>
              <a:t>値を考慮</a:t>
            </a:r>
          </a:p>
        </p:txBody>
      </p:sp>
      <p:sp>
        <p:nvSpPr>
          <p:cNvPr id="16" name="正方形/長方形 15">
            <a:extLst>
              <a:ext uri="{FF2B5EF4-FFF2-40B4-BE49-F238E27FC236}">
                <a16:creationId xmlns:a16="http://schemas.microsoft.com/office/drawing/2014/main" id="{8BEFA27A-4B9A-720C-4369-67062833AA97}"/>
              </a:ext>
            </a:extLst>
          </p:cNvPr>
          <p:cNvSpPr/>
          <p:nvPr/>
        </p:nvSpPr>
        <p:spPr>
          <a:xfrm>
            <a:off x="2286000" y="1917263"/>
            <a:ext cx="1774371" cy="31058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正方形/長方形 21">
            <a:extLst>
              <a:ext uri="{FF2B5EF4-FFF2-40B4-BE49-F238E27FC236}">
                <a16:creationId xmlns:a16="http://schemas.microsoft.com/office/drawing/2014/main" id="{457A5784-9340-C880-EC55-9A2100A24C71}"/>
              </a:ext>
            </a:extLst>
          </p:cNvPr>
          <p:cNvSpPr/>
          <p:nvPr/>
        </p:nvSpPr>
        <p:spPr>
          <a:xfrm>
            <a:off x="2068286" y="2699421"/>
            <a:ext cx="2011795" cy="28027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528DE699-09A1-A543-36C6-B8373A5BE837}"/>
              </a:ext>
            </a:extLst>
          </p:cNvPr>
          <p:cNvSpPr/>
          <p:nvPr/>
        </p:nvSpPr>
        <p:spPr>
          <a:xfrm>
            <a:off x="4593771" y="1917263"/>
            <a:ext cx="1883229" cy="31058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正方形/長方形 25">
            <a:extLst>
              <a:ext uri="{FF2B5EF4-FFF2-40B4-BE49-F238E27FC236}">
                <a16:creationId xmlns:a16="http://schemas.microsoft.com/office/drawing/2014/main" id="{17949737-CB3C-9F2F-CC93-2B2DF949426E}"/>
              </a:ext>
            </a:extLst>
          </p:cNvPr>
          <p:cNvSpPr/>
          <p:nvPr/>
        </p:nvSpPr>
        <p:spPr>
          <a:xfrm>
            <a:off x="4593771" y="2637278"/>
            <a:ext cx="1883229" cy="421552"/>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20708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7A295FA-6034-558B-AED6-F881DA794354}"/>
              </a:ext>
            </a:extLst>
          </p:cNvPr>
          <p:cNvSpPr>
            <a:spLocks noGrp="1"/>
          </p:cNvSpPr>
          <p:nvPr>
            <p:ph type="title"/>
          </p:nvPr>
        </p:nvSpPr>
        <p:spPr/>
        <p:txBody>
          <a:bodyPr/>
          <a:lstStyle/>
          <a:p>
            <a:r>
              <a:rPr kumimoji="1" lang="ja-JP" altLang="en-US"/>
              <a:t>生産性向上</a:t>
            </a:r>
          </a:p>
        </p:txBody>
      </p:sp>
      <p:sp>
        <p:nvSpPr>
          <p:cNvPr id="3" name="コンテンツ プレースホルダー 2">
            <a:extLst>
              <a:ext uri="{FF2B5EF4-FFF2-40B4-BE49-F238E27FC236}">
                <a16:creationId xmlns:a16="http://schemas.microsoft.com/office/drawing/2014/main" id="{3C87559D-BA38-3474-B21B-363E5F4737FA}"/>
              </a:ext>
            </a:extLst>
          </p:cNvPr>
          <p:cNvSpPr>
            <a:spLocks noGrp="1"/>
          </p:cNvSpPr>
          <p:nvPr>
            <p:ph idx="1"/>
          </p:nvPr>
        </p:nvSpPr>
        <p:spPr/>
        <p:txBody>
          <a:bodyPr/>
          <a:lstStyle/>
          <a:p>
            <a:endParaRPr kumimoji="1" lang="ja-JP" altLang="en-US"/>
          </a:p>
        </p:txBody>
      </p:sp>
      <p:sp>
        <p:nvSpPr>
          <p:cNvPr id="5" name="テキスト ボックス 4">
            <a:extLst>
              <a:ext uri="{FF2B5EF4-FFF2-40B4-BE49-F238E27FC236}">
                <a16:creationId xmlns:a16="http://schemas.microsoft.com/office/drawing/2014/main" id="{D1DAC4E6-28FA-9B58-8E41-5D120929FA6F}"/>
              </a:ext>
            </a:extLst>
          </p:cNvPr>
          <p:cNvSpPr txBox="1"/>
          <p:nvPr/>
        </p:nvSpPr>
        <p:spPr>
          <a:xfrm>
            <a:off x="1992085" y="2387378"/>
            <a:ext cx="6814457" cy="1200329"/>
          </a:xfrm>
          <a:prstGeom prst="rect">
            <a:avLst/>
          </a:prstGeom>
          <a:noFill/>
        </p:spPr>
        <p:txBody>
          <a:bodyPr wrap="square">
            <a:spAutoFit/>
          </a:bodyPr>
          <a:lstStyle/>
          <a:p>
            <a:r>
              <a:rPr kumimoji="1" lang="ja-JP" altLang="en-US"/>
              <a:t>作業効率を上げることで、給料を落とさず、休みを増す</a:t>
            </a:r>
            <a:endParaRPr kumimoji="1" lang="en-US" altLang="ja-JP" dirty="0"/>
          </a:p>
          <a:p>
            <a:endParaRPr kumimoji="1" lang="en-US" altLang="ja-JP" dirty="0"/>
          </a:p>
          <a:p>
            <a:endParaRPr kumimoji="1" lang="en-US" altLang="ja-JP" dirty="0"/>
          </a:p>
          <a:p>
            <a:endParaRPr kumimoji="1" lang="ja-JP" altLang="en-US"/>
          </a:p>
        </p:txBody>
      </p:sp>
      <p:sp>
        <p:nvSpPr>
          <p:cNvPr id="6" name="正方形/長方形 5">
            <a:extLst>
              <a:ext uri="{FF2B5EF4-FFF2-40B4-BE49-F238E27FC236}">
                <a16:creationId xmlns:a16="http://schemas.microsoft.com/office/drawing/2014/main" id="{D6DC2ECF-6C0D-93F3-B5AE-C1627A326700}"/>
              </a:ext>
            </a:extLst>
          </p:cNvPr>
          <p:cNvSpPr/>
          <p:nvPr/>
        </p:nvSpPr>
        <p:spPr>
          <a:xfrm>
            <a:off x="7217229" y="3810000"/>
            <a:ext cx="2623457" cy="75111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t>生産性</a:t>
            </a:r>
          </a:p>
        </p:txBody>
      </p:sp>
      <p:cxnSp>
        <p:nvCxnSpPr>
          <p:cNvPr id="8" name="直線コネクタ 7">
            <a:extLst>
              <a:ext uri="{FF2B5EF4-FFF2-40B4-BE49-F238E27FC236}">
                <a16:creationId xmlns:a16="http://schemas.microsoft.com/office/drawing/2014/main" id="{A7770AB5-6C16-AF68-0B8C-3D394E996D46}"/>
              </a:ext>
            </a:extLst>
          </p:cNvPr>
          <p:cNvCxnSpPr/>
          <p:nvPr/>
        </p:nvCxnSpPr>
        <p:spPr>
          <a:xfrm>
            <a:off x="6988629" y="4735286"/>
            <a:ext cx="3298371" cy="0"/>
          </a:xfrm>
          <a:prstGeom prst="line">
            <a:avLst/>
          </a:prstGeom>
        </p:spPr>
        <p:style>
          <a:lnRef idx="1">
            <a:schemeClr val="accent1"/>
          </a:lnRef>
          <a:fillRef idx="0">
            <a:schemeClr val="accent1"/>
          </a:fillRef>
          <a:effectRef idx="0">
            <a:schemeClr val="accent1"/>
          </a:effectRef>
          <a:fontRef idx="minor">
            <a:schemeClr val="tx1"/>
          </a:fontRef>
        </p:style>
      </p:cxnSp>
      <p:sp>
        <p:nvSpPr>
          <p:cNvPr id="9" name="正方形/長方形 8">
            <a:extLst>
              <a:ext uri="{FF2B5EF4-FFF2-40B4-BE49-F238E27FC236}">
                <a16:creationId xmlns:a16="http://schemas.microsoft.com/office/drawing/2014/main" id="{D4287798-8CF9-D65C-6C0A-9687522493B3}"/>
              </a:ext>
            </a:extLst>
          </p:cNvPr>
          <p:cNvSpPr/>
          <p:nvPr/>
        </p:nvSpPr>
        <p:spPr>
          <a:xfrm>
            <a:off x="7217229" y="5004752"/>
            <a:ext cx="2623457" cy="77555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t>労働者数　</a:t>
            </a:r>
            <a:r>
              <a:rPr kumimoji="1" lang="en-US" altLang="ja-JP" dirty="0"/>
              <a:t>× </a:t>
            </a:r>
            <a:r>
              <a:rPr kumimoji="1" lang="ja-JP" altLang="en-US"/>
              <a:t>労働時間</a:t>
            </a:r>
          </a:p>
        </p:txBody>
      </p:sp>
      <p:sp>
        <p:nvSpPr>
          <p:cNvPr id="10" name="正方形/長方形 9">
            <a:extLst>
              <a:ext uri="{FF2B5EF4-FFF2-40B4-BE49-F238E27FC236}">
                <a16:creationId xmlns:a16="http://schemas.microsoft.com/office/drawing/2014/main" id="{2580442B-735B-6F88-9931-9E6C30688039}"/>
              </a:ext>
            </a:extLst>
          </p:cNvPr>
          <p:cNvSpPr/>
          <p:nvPr/>
        </p:nvSpPr>
        <p:spPr>
          <a:xfrm>
            <a:off x="2710543" y="4339295"/>
            <a:ext cx="3113314" cy="79198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a:t>物理的労働生産性</a:t>
            </a:r>
            <a:endParaRPr kumimoji="1" lang="en-US" altLang="ja-JP" dirty="0"/>
          </a:p>
          <a:p>
            <a:pPr algn="ctr"/>
            <a:endParaRPr kumimoji="1" lang="ja-JP" altLang="en-US"/>
          </a:p>
        </p:txBody>
      </p:sp>
      <p:sp>
        <p:nvSpPr>
          <p:cNvPr id="11" name="等号 10">
            <a:extLst>
              <a:ext uri="{FF2B5EF4-FFF2-40B4-BE49-F238E27FC236}">
                <a16:creationId xmlns:a16="http://schemas.microsoft.com/office/drawing/2014/main" id="{469B0F98-20B8-C89D-1863-D958B32AAC2A}"/>
              </a:ext>
            </a:extLst>
          </p:cNvPr>
          <p:cNvSpPr/>
          <p:nvPr/>
        </p:nvSpPr>
        <p:spPr>
          <a:xfrm>
            <a:off x="6167928" y="4435363"/>
            <a:ext cx="498405" cy="482690"/>
          </a:xfrm>
          <a:prstGeom prst="mathEqual">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solidFill>
                <a:schemeClr val="tx1"/>
              </a:solidFill>
            </a:endParaRPr>
          </a:p>
        </p:txBody>
      </p:sp>
    </p:spTree>
    <p:extLst>
      <p:ext uri="{BB962C8B-B14F-4D97-AF65-F5344CB8AC3E}">
        <p14:creationId xmlns:p14="http://schemas.microsoft.com/office/powerpoint/2010/main" val="20222199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7952118-3841-8EFE-5769-C3ED06AF198B}"/>
              </a:ext>
            </a:extLst>
          </p:cNvPr>
          <p:cNvSpPr>
            <a:spLocks noGrp="1"/>
          </p:cNvSpPr>
          <p:nvPr>
            <p:ph type="title"/>
          </p:nvPr>
        </p:nvSpPr>
        <p:spPr>
          <a:xfrm>
            <a:off x="2895600" y="133002"/>
            <a:ext cx="8610600" cy="1293028"/>
          </a:xfrm>
        </p:spPr>
        <p:txBody>
          <a:bodyPr>
            <a:normAutofit fontScale="90000"/>
          </a:bodyPr>
          <a:lstStyle/>
          <a:p>
            <a:r>
              <a:rPr lang="en-US" altLang="ja-JP" dirty="0"/>
              <a:t>         </a:t>
            </a:r>
            <a:br>
              <a:rPr lang="en-US" altLang="ja-JP" dirty="0"/>
            </a:br>
            <a:br>
              <a:rPr lang="en-US" altLang="ja-JP" dirty="0"/>
            </a:br>
            <a:br>
              <a:rPr lang="en-US" altLang="ja-JP" dirty="0"/>
            </a:br>
            <a:br>
              <a:rPr lang="en-US" altLang="ja-JP" dirty="0"/>
            </a:br>
            <a:br>
              <a:rPr lang="en-US" altLang="ja-JP" dirty="0"/>
            </a:br>
            <a:br>
              <a:rPr lang="en-US" altLang="ja-JP" dirty="0"/>
            </a:br>
            <a:br>
              <a:rPr lang="en-US" altLang="ja-JP" dirty="0"/>
            </a:br>
            <a:endParaRPr kumimoji="1" lang="ja-JP" altLang="en-US"/>
          </a:p>
        </p:txBody>
      </p:sp>
      <p:sp>
        <p:nvSpPr>
          <p:cNvPr id="3" name="コンテンツ プレースホルダー 2">
            <a:extLst>
              <a:ext uri="{FF2B5EF4-FFF2-40B4-BE49-F238E27FC236}">
                <a16:creationId xmlns:a16="http://schemas.microsoft.com/office/drawing/2014/main" id="{4B2695B8-005B-BCF2-64BB-52F12C4C60C3}"/>
              </a:ext>
            </a:extLst>
          </p:cNvPr>
          <p:cNvSpPr>
            <a:spLocks noGrp="1"/>
          </p:cNvSpPr>
          <p:nvPr>
            <p:ph idx="1"/>
          </p:nvPr>
        </p:nvSpPr>
        <p:spPr/>
        <p:txBody>
          <a:bodyPr/>
          <a:lstStyle/>
          <a:p>
            <a:pPr marL="0" indent="0">
              <a:buNone/>
            </a:pPr>
            <a:endParaRPr lang="en-US" altLang="ja-JP" b="0" i="0" u="none" strike="noStrike" dirty="0">
              <a:effectLst/>
              <a:latin typeface="Noto Sans JP"/>
            </a:endParaRPr>
          </a:p>
          <a:p>
            <a:pPr marL="0" indent="0">
              <a:buNone/>
            </a:pPr>
            <a:endParaRPr lang="en-US" altLang="ja-JP" dirty="0">
              <a:latin typeface="Noto Sans JP"/>
            </a:endParaRPr>
          </a:p>
          <a:p>
            <a:pPr marL="0" indent="0">
              <a:buNone/>
            </a:pPr>
            <a:endParaRPr kumimoji="1" lang="ja-JP" altLang="en-US"/>
          </a:p>
        </p:txBody>
      </p:sp>
      <p:sp>
        <p:nvSpPr>
          <p:cNvPr id="4" name="テキスト ボックス 3">
            <a:extLst>
              <a:ext uri="{FF2B5EF4-FFF2-40B4-BE49-F238E27FC236}">
                <a16:creationId xmlns:a16="http://schemas.microsoft.com/office/drawing/2014/main" id="{C2AC04EA-36FE-64D3-A403-1B6198EAC5AA}"/>
              </a:ext>
            </a:extLst>
          </p:cNvPr>
          <p:cNvSpPr txBox="1"/>
          <p:nvPr/>
        </p:nvSpPr>
        <p:spPr>
          <a:xfrm>
            <a:off x="879195" y="1364722"/>
            <a:ext cx="5724644" cy="461665"/>
          </a:xfrm>
          <a:prstGeom prst="rect">
            <a:avLst/>
          </a:prstGeom>
          <a:noFill/>
        </p:spPr>
        <p:txBody>
          <a:bodyPr wrap="none" rtlCol="0">
            <a:spAutoFit/>
          </a:bodyPr>
          <a:lstStyle/>
          <a:p>
            <a:r>
              <a:rPr kumimoji="1" lang="ja-JP" altLang="en-US" sz="2400"/>
              <a:t>生産性向上のために取り組んでいること</a:t>
            </a:r>
          </a:p>
        </p:txBody>
      </p:sp>
      <p:sp>
        <p:nvSpPr>
          <p:cNvPr id="8" name="テキスト ボックス 7">
            <a:extLst>
              <a:ext uri="{FF2B5EF4-FFF2-40B4-BE49-F238E27FC236}">
                <a16:creationId xmlns:a16="http://schemas.microsoft.com/office/drawing/2014/main" id="{72D8444C-584A-877A-BF77-2E8150E53162}"/>
              </a:ext>
            </a:extLst>
          </p:cNvPr>
          <p:cNvSpPr txBox="1"/>
          <p:nvPr/>
        </p:nvSpPr>
        <p:spPr>
          <a:xfrm>
            <a:off x="677732" y="430306"/>
            <a:ext cx="1210588" cy="707886"/>
          </a:xfrm>
          <a:prstGeom prst="rect">
            <a:avLst/>
          </a:prstGeom>
          <a:noFill/>
        </p:spPr>
        <p:txBody>
          <a:bodyPr wrap="none" rtlCol="0">
            <a:spAutoFit/>
          </a:bodyPr>
          <a:lstStyle/>
          <a:p>
            <a:r>
              <a:rPr kumimoji="1" lang="ja-JP" altLang="en-US" sz="4000"/>
              <a:t>背景</a:t>
            </a:r>
          </a:p>
        </p:txBody>
      </p:sp>
      <p:sp>
        <p:nvSpPr>
          <p:cNvPr id="9" name="テキスト ボックス 8">
            <a:extLst>
              <a:ext uri="{FF2B5EF4-FFF2-40B4-BE49-F238E27FC236}">
                <a16:creationId xmlns:a16="http://schemas.microsoft.com/office/drawing/2014/main" id="{622BBFA3-EFAD-7B13-C3CA-5C19CC4575FA}"/>
              </a:ext>
            </a:extLst>
          </p:cNvPr>
          <p:cNvSpPr txBox="1"/>
          <p:nvPr/>
        </p:nvSpPr>
        <p:spPr>
          <a:xfrm>
            <a:off x="1721224" y="2302136"/>
            <a:ext cx="5723068" cy="4616648"/>
          </a:xfrm>
          <a:prstGeom prst="rect">
            <a:avLst/>
          </a:prstGeom>
          <a:noFill/>
        </p:spPr>
        <p:txBody>
          <a:bodyPr wrap="square" rtlCol="0">
            <a:spAutoFit/>
          </a:bodyPr>
          <a:lstStyle/>
          <a:p>
            <a:r>
              <a:rPr kumimoji="1" lang="ja-JP" altLang="en-US" sz="2400"/>
              <a:t>・</a:t>
            </a:r>
            <a:r>
              <a:rPr lang="ja-JP" altLang="en-US" sz="2400" b="1" i="0" u="none" strike="noStrike">
                <a:effectLst/>
                <a:latin typeface="arial" panose="020B0604020202020204" pitchFamily="34" charset="0"/>
              </a:rPr>
              <a:t>生産量の数値化と目標設定</a:t>
            </a:r>
            <a:endParaRPr lang="en-US" altLang="ja-JP" sz="2400" b="1" i="0" u="none" strike="noStrike" dirty="0">
              <a:effectLst/>
              <a:latin typeface="arial" panose="020B0604020202020204" pitchFamily="34" charset="0"/>
            </a:endParaRPr>
          </a:p>
          <a:p>
            <a:endParaRPr lang="en-US" altLang="ja-JP" sz="2400" b="1" dirty="0">
              <a:latin typeface="arial" panose="020B0604020202020204" pitchFamily="34" charset="0"/>
            </a:endParaRPr>
          </a:p>
          <a:p>
            <a:endParaRPr lang="ja-JP" altLang="en-US" sz="2400" b="1" i="0" u="none" strike="noStrike">
              <a:effectLst/>
              <a:latin typeface="arial" panose="020B0604020202020204" pitchFamily="34" charset="0"/>
            </a:endParaRPr>
          </a:p>
          <a:p>
            <a:r>
              <a:rPr kumimoji="1" lang="ja-JP" altLang="en-US" sz="2400"/>
              <a:t>・</a:t>
            </a:r>
            <a:r>
              <a:rPr lang="ja-JP" altLang="en-US" sz="2400" b="1" i="0" u="none" strike="noStrike">
                <a:effectLst/>
                <a:latin typeface="arial" panose="020B0604020202020204" pitchFamily="34" charset="0"/>
              </a:rPr>
              <a:t>生産工程の改善</a:t>
            </a:r>
            <a:endParaRPr lang="en-US" altLang="ja-JP" sz="2400" b="1" i="0" u="none" strike="noStrike" dirty="0">
              <a:effectLst/>
              <a:latin typeface="arial" panose="020B0604020202020204" pitchFamily="34" charset="0"/>
            </a:endParaRPr>
          </a:p>
          <a:p>
            <a:endParaRPr lang="en-US" altLang="ja-JP" sz="2400" b="1" i="0" u="none" strike="noStrike" dirty="0">
              <a:effectLst/>
              <a:latin typeface="arial" panose="020B0604020202020204" pitchFamily="34" charset="0"/>
            </a:endParaRPr>
          </a:p>
          <a:p>
            <a:endParaRPr lang="en-US" altLang="ja-JP" sz="2400" b="1" dirty="0">
              <a:latin typeface="arial" panose="020B0604020202020204" pitchFamily="34" charset="0"/>
            </a:endParaRPr>
          </a:p>
          <a:p>
            <a:r>
              <a:rPr lang="ja-JP" altLang="en-US" sz="2400" b="1">
                <a:latin typeface="arial" panose="020B0604020202020204" pitchFamily="34" charset="0"/>
              </a:rPr>
              <a:t>・</a:t>
            </a:r>
            <a:r>
              <a:rPr lang="ja-JP" altLang="en-US" sz="2400" b="1" i="0" u="none" strike="noStrike">
                <a:effectLst/>
                <a:latin typeface="arial" panose="020B0604020202020204" pitchFamily="34" charset="0"/>
              </a:rPr>
              <a:t>設備の改善</a:t>
            </a:r>
            <a:endParaRPr lang="en-US" altLang="ja-JP" sz="2400" b="1" i="0" u="none" strike="noStrike" dirty="0">
              <a:effectLst/>
              <a:latin typeface="arial" panose="020B0604020202020204" pitchFamily="34" charset="0"/>
            </a:endParaRPr>
          </a:p>
          <a:p>
            <a:endParaRPr lang="en-US" altLang="ja-JP" sz="2400" b="1" dirty="0">
              <a:latin typeface="arial" panose="020B0604020202020204" pitchFamily="34" charset="0"/>
            </a:endParaRPr>
          </a:p>
          <a:p>
            <a:endParaRPr lang="en-US" altLang="ja-JP" sz="2400" b="1" dirty="0">
              <a:latin typeface="arial" panose="020B0604020202020204" pitchFamily="34" charset="0"/>
            </a:endParaRPr>
          </a:p>
          <a:p>
            <a:r>
              <a:rPr lang="ja-JP" altLang="en-US" sz="2400" b="1" i="0" u="none" strike="noStrike">
                <a:effectLst/>
                <a:latin typeface="arial" panose="020B0604020202020204" pitchFamily="34" charset="0"/>
              </a:rPr>
              <a:t>・</a:t>
            </a:r>
            <a:r>
              <a:rPr lang="en" altLang="ja-JP" sz="2400" b="1" i="0" u="none" strike="noStrike" dirty="0">
                <a:effectLst/>
                <a:latin typeface="arial" panose="020B0604020202020204" pitchFamily="34" charset="0"/>
              </a:rPr>
              <a:t> IoT</a:t>
            </a:r>
            <a:r>
              <a:rPr lang="ja-JP" altLang="en-US" sz="2400" b="1" i="0" u="none" strike="noStrike">
                <a:effectLst/>
                <a:latin typeface="arial" panose="020B0604020202020204" pitchFamily="34" charset="0"/>
              </a:rPr>
              <a:t>の導入</a:t>
            </a:r>
          </a:p>
          <a:p>
            <a:endParaRPr lang="ja-JP" altLang="en-US" b="1" i="0" u="none" strike="noStrike">
              <a:solidFill>
                <a:srgbClr val="00829F"/>
              </a:solidFill>
              <a:effectLst/>
              <a:latin typeface="arial" panose="020B0604020202020204" pitchFamily="34" charset="0"/>
            </a:endParaRPr>
          </a:p>
          <a:p>
            <a:endParaRPr lang="ja-JP" altLang="en-US" b="1" i="0" u="none" strike="noStrike">
              <a:solidFill>
                <a:srgbClr val="00829F"/>
              </a:solidFill>
              <a:effectLst/>
              <a:latin typeface="arial" panose="020B0604020202020204" pitchFamily="34" charset="0"/>
            </a:endParaRPr>
          </a:p>
          <a:p>
            <a:endParaRPr kumimoji="1" lang="ja-JP" altLang="en-US"/>
          </a:p>
        </p:txBody>
      </p:sp>
    </p:spTree>
    <p:extLst>
      <p:ext uri="{BB962C8B-B14F-4D97-AF65-F5344CB8AC3E}">
        <p14:creationId xmlns:p14="http://schemas.microsoft.com/office/powerpoint/2010/main" val="1238697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EDF47AF-3C23-4D7B-9A31-5A12F89924B8}"/>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1426FEA7-1430-AC41-0AF0-AD97F649861F}"/>
              </a:ext>
            </a:extLst>
          </p:cNvPr>
          <p:cNvSpPr>
            <a:spLocks noGrp="1"/>
          </p:cNvSpPr>
          <p:nvPr>
            <p:ph idx="1"/>
          </p:nvPr>
        </p:nvSpPr>
        <p:spPr/>
        <p:txBody>
          <a:bodyPr/>
          <a:lstStyle/>
          <a:p>
            <a:endParaRPr kumimoji="1" lang="ja-JP" altLang="en-US"/>
          </a:p>
        </p:txBody>
      </p:sp>
      <p:sp>
        <p:nvSpPr>
          <p:cNvPr id="4" name="タイトル 1">
            <a:extLst>
              <a:ext uri="{FF2B5EF4-FFF2-40B4-BE49-F238E27FC236}">
                <a16:creationId xmlns:a16="http://schemas.microsoft.com/office/drawing/2014/main" id="{4B3F8280-1BF0-8FB5-A6FF-C91C9AEBE31F}"/>
              </a:ext>
            </a:extLst>
          </p:cNvPr>
          <p:cNvSpPr txBox="1">
            <a:spLocks/>
          </p:cNvSpPr>
          <p:nvPr/>
        </p:nvSpPr>
        <p:spPr>
          <a:xfrm>
            <a:off x="2895600" y="133002"/>
            <a:ext cx="8610600" cy="1293028"/>
          </a:xfrm>
          <a:prstGeom prst="rect">
            <a:avLst/>
          </a:prstGeom>
        </p:spPr>
        <p:txBody>
          <a:bodyPr vert="horz" lIns="91440" tIns="45720" rIns="91440" bIns="45720" rtlCol="0" anchor="t">
            <a:normAutofit fontScale="25000" lnSpcReduction="20000"/>
          </a:bodyPr>
          <a:lstStyle>
            <a:lvl1pPr algn="l" defTabSz="457200" rtl="0" eaLnBrk="1" latinLnBrk="0" hangingPunct="1">
              <a:spcBef>
                <a:spcPct val="0"/>
              </a:spcBef>
              <a:buNone/>
              <a:defRPr kumimoji="1" sz="4200" b="0" i="0" kern="1200">
                <a:solidFill>
                  <a:schemeClr val="tx2"/>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a:lstStyle>
          <a:p>
            <a:r>
              <a:rPr lang="en-US" altLang="ja-JP"/>
              <a:t>         </a:t>
            </a:r>
            <a:br>
              <a:rPr lang="en-US" altLang="ja-JP"/>
            </a:br>
            <a:br>
              <a:rPr lang="en-US" altLang="ja-JP"/>
            </a:br>
            <a:br>
              <a:rPr lang="en-US" altLang="ja-JP"/>
            </a:br>
            <a:br>
              <a:rPr lang="en-US" altLang="ja-JP"/>
            </a:br>
            <a:br>
              <a:rPr lang="en-US" altLang="ja-JP"/>
            </a:br>
            <a:br>
              <a:rPr lang="en-US" altLang="ja-JP"/>
            </a:br>
            <a:br>
              <a:rPr lang="en-US" altLang="ja-JP"/>
            </a:br>
            <a:endParaRPr lang="ja-JP" altLang="en-US"/>
          </a:p>
        </p:txBody>
      </p:sp>
      <p:sp>
        <p:nvSpPr>
          <p:cNvPr id="5" name="コンテンツ プレースホルダー 2">
            <a:extLst>
              <a:ext uri="{FF2B5EF4-FFF2-40B4-BE49-F238E27FC236}">
                <a16:creationId xmlns:a16="http://schemas.microsoft.com/office/drawing/2014/main" id="{E2975DEC-D368-D464-EB27-2206C72472DC}"/>
              </a:ext>
            </a:extLst>
          </p:cNvPr>
          <p:cNvSpPr txBox="1">
            <a:spLocks/>
          </p:cNvSpPr>
          <p:nvPr/>
        </p:nvSpPr>
        <p:spPr>
          <a:xfrm>
            <a:off x="1103312" y="2052918"/>
            <a:ext cx="8946541" cy="41954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kumimoji="1" sz="1400" b="0" i="0" kern="1200">
                <a:solidFill>
                  <a:schemeClr val="tx1"/>
                </a:solidFill>
                <a:latin typeface="+mj-lt"/>
                <a:ea typeface="+mj-ea"/>
                <a:cs typeface="+mj-cs"/>
              </a:defRPr>
            </a:lvl9pPr>
          </a:lstStyle>
          <a:p>
            <a:pPr marL="0" indent="0">
              <a:buFont typeface="Wingdings 3" charset="2"/>
              <a:buNone/>
            </a:pPr>
            <a:endParaRPr lang="en-US" altLang="ja-JP">
              <a:latin typeface="Noto Sans JP"/>
            </a:endParaRPr>
          </a:p>
          <a:p>
            <a:pPr marL="0" indent="0">
              <a:buFont typeface="Wingdings 3" charset="2"/>
              <a:buNone/>
            </a:pPr>
            <a:endParaRPr lang="en-US" altLang="ja-JP">
              <a:latin typeface="Noto Sans JP"/>
            </a:endParaRPr>
          </a:p>
          <a:p>
            <a:pPr marL="0" indent="0">
              <a:buFont typeface="Wingdings 3" charset="2"/>
              <a:buNone/>
            </a:pPr>
            <a:endParaRPr lang="ja-JP" altLang="en-US"/>
          </a:p>
        </p:txBody>
      </p:sp>
      <p:sp>
        <p:nvSpPr>
          <p:cNvPr id="6" name="テキスト ボックス 5">
            <a:extLst>
              <a:ext uri="{FF2B5EF4-FFF2-40B4-BE49-F238E27FC236}">
                <a16:creationId xmlns:a16="http://schemas.microsoft.com/office/drawing/2014/main" id="{44C3D350-DFB7-7699-973A-10D5527A847C}"/>
              </a:ext>
            </a:extLst>
          </p:cNvPr>
          <p:cNvSpPr txBox="1"/>
          <p:nvPr/>
        </p:nvSpPr>
        <p:spPr>
          <a:xfrm>
            <a:off x="879195" y="1364722"/>
            <a:ext cx="5724644" cy="461665"/>
          </a:xfrm>
          <a:prstGeom prst="rect">
            <a:avLst/>
          </a:prstGeom>
          <a:noFill/>
        </p:spPr>
        <p:txBody>
          <a:bodyPr wrap="none" rtlCol="0">
            <a:spAutoFit/>
          </a:bodyPr>
          <a:lstStyle/>
          <a:p>
            <a:r>
              <a:rPr kumimoji="1" lang="ja-JP" altLang="en-US" sz="2400"/>
              <a:t>生産性向上のために取り組んでいること</a:t>
            </a:r>
          </a:p>
        </p:txBody>
      </p:sp>
      <p:sp>
        <p:nvSpPr>
          <p:cNvPr id="7" name="テキスト ボックス 6">
            <a:extLst>
              <a:ext uri="{FF2B5EF4-FFF2-40B4-BE49-F238E27FC236}">
                <a16:creationId xmlns:a16="http://schemas.microsoft.com/office/drawing/2014/main" id="{C0A04C54-DAD1-BD03-4187-B09A6DB4D74F}"/>
              </a:ext>
            </a:extLst>
          </p:cNvPr>
          <p:cNvSpPr txBox="1"/>
          <p:nvPr/>
        </p:nvSpPr>
        <p:spPr>
          <a:xfrm>
            <a:off x="677732" y="430306"/>
            <a:ext cx="1210588" cy="707886"/>
          </a:xfrm>
          <a:prstGeom prst="rect">
            <a:avLst/>
          </a:prstGeom>
          <a:noFill/>
        </p:spPr>
        <p:txBody>
          <a:bodyPr wrap="none" rtlCol="0">
            <a:spAutoFit/>
          </a:bodyPr>
          <a:lstStyle/>
          <a:p>
            <a:r>
              <a:rPr kumimoji="1" lang="ja-JP" altLang="en-US" sz="4000"/>
              <a:t>背景</a:t>
            </a:r>
          </a:p>
        </p:txBody>
      </p:sp>
      <p:sp>
        <p:nvSpPr>
          <p:cNvPr id="8" name="テキスト ボックス 7">
            <a:extLst>
              <a:ext uri="{FF2B5EF4-FFF2-40B4-BE49-F238E27FC236}">
                <a16:creationId xmlns:a16="http://schemas.microsoft.com/office/drawing/2014/main" id="{BCE1FD6A-A2DB-6D06-5568-6D804AB6834A}"/>
              </a:ext>
            </a:extLst>
          </p:cNvPr>
          <p:cNvSpPr txBox="1"/>
          <p:nvPr/>
        </p:nvSpPr>
        <p:spPr>
          <a:xfrm>
            <a:off x="1721224" y="2302136"/>
            <a:ext cx="5723068" cy="4616648"/>
          </a:xfrm>
          <a:prstGeom prst="rect">
            <a:avLst/>
          </a:prstGeom>
          <a:noFill/>
        </p:spPr>
        <p:txBody>
          <a:bodyPr wrap="square" rtlCol="0">
            <a:spAutoFit/>
          </a:bodyPr>
          <a:lstStyle/>
          <a:p>
            <a:r>
              <a:rPr kumimoji="1" lang="ja-JP" altLang="en-US" sz="2400"/>
              <a:t>・</a:t>
            </a:r>
            <a:r>
              <a:rPr lang="ja-JP" altLang="en-US" sz="2400" b="1" i="0" u="none" strike="noStrike">
                <a:effectLst/>
                <a:latin typeface="arial" panose="020B0604020202020204" pitchFamily="34" charset="0"/>
              </a:rPr>
              <a:t>生産量の数値化と目標設定</a:t>
            </a:r>
            <a:endParaRPr lang="en-US" altLang="ja-JP" sz="2400" b="1" i="0" u="none" strike="noStrike" dirty="0">
              <a:effectLst/>
              <a:latin typeface="arial" panose="020B0604020202020204" pitchFamily="34" charset="0"/>
            </a:endParaRPr>
          </a:p>
          <a:p>
            <a:endParaRPr lang="en-US" altLang="ja-JP" sz="2400" b="1" dirty="0">
              <a:latin typeface="arial" panose="020B0604020202020204" pitchFamily="34" charset="0"/>
            </a:endParaRPr>
          </a:p>
          <a:p>
            <a:endParaRPr lang="ja-JP" altLang="en-US" sz="2400" b="1" i="0" u="none" strike="noStrike">
              <a:effectLst/>
              <a:latin typeface="arial" panose="020B0604020202020204" pitchFamily="34" charset="0"/>
            </a:endParaRPr>
          </a:p>
          <a:p>
            <a:r>
              <a:rPr kumimoji="1" lang="ja-JP" altLang="en-US" sz="2400"/>
              <a:t>・</a:t>
            </a:r>
            <a:r>
              <a:rPr lang="ja-JP" altLang="en-US" sz="2400" b="1" i="0" u="none" strike="noStrike">
                <a:effectLst/>
                <a:latin typeface="arial" panose="020B0604020202020204" pitchFamily="34" charset="0"/>
              </a:rPr>
              <a:t>生産工程の改善</a:t>
            </a:r>
            <a:endParaRPr lang="en-US" altLang="ja-JP" sz="2400" b="1" i="0" u="none" strike="noStrike" dirty="0">
              <a:effectLst/>
              <a:latin typeface="arial" panose="020B0604020202020204" pitchFamily="34" charset="0"/>
            </a:endParaRPr>
          </a:p>
          <a:p>
            <a:endParaRPr lang="en-US" altLang="ja-JP" sz="2400" b="1" i="0" u="none" strike="noStrike" dirty="0">
              <a:effectLst/>
              <a:latin typeface="arial" panose="020B0604020202020204" pitchFamily="34" charset="0"/>
            </a:endParaRPr>
          </a:p>
          <a:p>
            <a:endParaRPr lang="en-US" altLang="ja-JP" sz="2400" b="1" dirty="0">
              <a:latin typeface="arial" panose="020B0604020202020204" pitchFamily="34" charset="0"/>
            </a:endParaRPr>
          </a:p>
          <a:p>
            <a:r>
              <a:rPr lang="ja-JP" altLang="en-US" sz="2400" b="1">
                <a:latin typeface="arial" panose="020B0604020202020204" pitchFamily="34" charset="0"/>
              </a:rPr>
              <a:t>・</a:t>
            </a:r>
            <a:r>
              <a:rPr lang="ja-JP" altLang="en-US" sz="2400" b="1" i="0" u="none" strike="noStrike">
                <a:effectLst/>
                <a:latin typeface="arial" panose="020B0604020202020204" pitchFamily="34" charset="0"/>
              </a:rPr>
              <a:t>設備の改善</a:t>
            </a:r>
            <a:endParaRPr lang="en-US" altLang="ja-JP" sz="2400" b="1" i="0" u="none" strike="noStrike" dirty="0">
              <a:effectLst/>
              <a:latin typeface="arial" panose="020B0604020202020204" pitchFamily="34" charset="0"/>
            </a:endParaRPr>
          </a:p>
          <a:p>
            <a:endParaRPr lang="en-US" altLang="ja-JP" sz="2400" b="1" dirty="0">
              <a:latin typeface="arial" panose="020B0604020202020204" pitchFamily="34" charset="0"/>
            </a:endParaRPr>
          </a:p>
          <a:p>
            <a:endParaRPr lang="en-US" altLang="ja-JP" sz="2400" b="1" dirty="0">
              <a:latin typeface="arial" panose="020B0604020202020204" pitchFamily="34" charset="0"/>
            </a:endParaRPr>
          </a:p>
          <a:p>
            <a:r>
              <a:rPr lang="ja-JP" altLang="en-US" sz="2400" b="1" i="0" u="none" strike="noStrike">
                <a:effectLst/>
                <a:latin typeface="arial" panose="020B0604020202020204" pitchFamily="34" charset="0"/>
              </a:rPr>
              <a:t>・</a:t>
            </a:r>
            <a:r>
              <a:rPr lang="en" altLang="ja-JP" sz="2400" b="1" i="0" u="none" strike="noStrike" dirty="0">
                <a:effectLst/>
                <a:latin typeface="arial" panose="020B0604020202020204" pitchFamily="34" charset="0"/>
              </a:rPr>
              <a:t> IoT</a:t>
            </a:r>
            <a:r>
              <a:rPr lang="ja-JP" altLang="en-US" sz="2400" b="1" i="0" u="none" strike="noStrike">
                <a:effectLst/>
                <a:latin typeface="arial" panose="020B0604020202020204" pitchFamily="34" charset="0"/>
              </a:rPr>
              <a:t>の導入</a:t>
            </a:r>
          </a:p>
          <a:p>
            <a:endParaRPr lang="ja-JP" altLang="en-US" b="1" i="0" u="none" strike="noStrike">
              <a:solidFill>
                <a:srgbClr val="00829F"/>
              </a:solidFill>
              <a:effectLst/>
              <a:latin typeface="arial" panose="020B0604020202020204" pitchFamily="34" charset="0"/>
            </a:endParaRPr>
          </a:p>
          <a:p>
            <a:endParaRPr lang="ja-JP" altLang="en-US" b="1" i="0" u="none" strike="noStrike">
              <a:solidFill>
                <a:srgbClr val="00829F"/>
              </a:solidFill>
              <a:effectLst/>
              <a:latin typeface="arial" panose="020B0604020202020204" pitchFamily="34" charset="0"/>
            </a:endParaRPr>
          </a:p>
          <a:p>
            <a:endParaRPr kumimoji="1" lang="ja-JP" altLang="en-US"/>
          </a:p>
        </p:txBody>
      </p:sp>
      <p:sp>
        <p:nvSpPr>
          <p:cNvPr id="9" name="円/楕円 8">
            <a:extLst>
              <a:ext uri="{FF2B5EF4-FFF2-40B4-BE49-F238E27FC236}">
                <a16:creationId xmlns:a16="http://schemas.microsoft.com/office/drawing/2014/main" id="{E088CFB5-216F-C05A-1DA4-BA268AED17BF}"/>
              </a:ext>
            </a:extLst>
          </p:cNvPr>
          <p:cNvSpPr/>
          <p:nvPr/>
        </p:nvSpPr>
        <p:spPr>
          <a:xfrm>
            <a:off x="1463040" y="2958353"/>
            <a:ext cx="3119718" cy="2366681"/>
          </a:xfrm>
          <a:prstGeom prst="ellipse">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61382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7F107E-69FC-3345-609D-0A494F00B401}"/>
              </a:ext>
            </a:extLst>
          </p:cNvPr>
          <p:cNvSpPr>
            <a:spLocks noGrp="1"/>
          </p:cNvSpPr>
          <p:nvPr>
            <p:ph type="title"/>
          </p:nvPr>
        </p:nvSpPr>
        <p:spPr>
          <a:xfrm>
            <a:off x="645130" y="609601"/>
            <a:ext cx="9404723" cy="1400530"/>
          </a:xfrm>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8D64FF8B-9285-5024-F88F-5B6DF037A350}"/>
              </a:ext>
            </a:extLst>
          </p:cNvPr>
          <p:cNvSpPr>
            <a:spLocks noGrp="1"/>
          </p:cNvSpPr>
          <p:nvPr>
            <p:ph idx="1"/>
          </p:nvPr>
        </p:nvSpPr>
        <p:spPr>
          <a:xfrm>
            <a:off x="849043" y="1306286"/>
            <a:ext cx="10697827" cy="4942114"/>
          </a:xfrm>
        </p:spPr>
        <p:txBody>
          <a:bodyPr/>
          <a:lstStyle/>
          <a:p>
            <a:pPr marL="0" indent="0">
              <a:buNone/>
            </a:pPr>
            <a:endParaRPr lang="en-US" altLang="ja-JP" sz="2800" dirty="0"/>
          </a:p>
          <a:p>
            <a:pPr marL="0" indent="0">
              <a:buNone/>
            </a:pPr>
            <a:r>
              <a:rPr lang="ja-JP" altLang="en-US" sz="2800"/>
              <a:t>製造工場の内の生産機械を動かしている作業者の位置を把握する。</a:t>
            </a:r>
            <a:endParaRPr lang="en-US" altLang="ja-JP" sz="2800" dirty="0"/>
          </a:p>
          <a:p>
            <a:endParaRPr kumimoji="1" lang="en-US" altLang="ja-JP" dirty="0"/>
          </a:p>
          <a:p>
            <a:endParaRPr lang="en-US" altLang="ja-JP" dirty="0"/>
          </a:p>
          <a:p>
            <a:endParaRPr kumimoji="1" lang="en-US" altLang="ja-JP" dirty="0"/>
          </a:p>
          <a:p>
            <a:endParaRPr lang="en-US" altLang="ja-JP" dirty="0"/>
          </a:p>
          <a:p>
            <a:pPr marL="0" indent="0">
              <a:buNone/>
            </a:pPr>
            <a:r>
              <a:rPr lang="ja-JP" altLang="en-US" sz="2800">
                <a:latin typeface="Helvetica" pitchFamily="2" charset="0"/>
              </a:rPr>
              <a:t>生産</a:t>
            </a:r>
            <a:r>
              <a:rPr lang="ja-JP" altLang="en-US" sz="2800">
                <a:effectLst/>
                <a:latin typeface="Helvetica" pitchFamily="2" charset="0"/>
              </a:rPr>
              <a:t>機械の配置を効率的に作業が行える配置に変更することや効率的に作業を行ってる作業員の行動を可視化して分析することができる</a:t>
            </a:r>
            <a:r>
              <a:rPr kumimoji="1" lang="ja-JP" altLang="en-US" sz="2800"/>
              <a:t>。</a:t>
            </a:r>
          </a:p>
        </p:txBody>
      </p:sp>
      <p:sp>
        <p:nvSpPr>
          <p:cNvPr id="4" name="下矢印 3">
            <a:extLst>
              <a:ext uri="{FF2B5EF4-FFF2-40B4-BE49-F238E27FC236}">
                <a16:creationId xmlns:a16="http://schemas.microsoft.com/office/drawing/2014/main" id="{0F473BC1-900E-FC9C-4A41-54FF266B8305}"/>
              </a:ext>
            </a:extLst>
          </p:cNvPr>
          <p:cNvSpPr/>
          <p:nvPr/>
        </p:nvSpPr>
        <p:spPr>
          <a:xfrm>
            <a:off x="5029201" y="2601685"/>
            <a:ext cx="1632857" cy="1175658"/>
          </a:xfrm>
          <a:prstGeom prst="downArrow">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37894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4E9869-0AE2-030A-EE55-3E617985B5EB}"/>
              </a:ext>
            </a:extLst>
          </p:cNvPr>
          <p:cNvSpPr>
            <a:spLocks noGrp="1"/>
          </p:cNvSpPr>
          <p:nvPr>
            <p:ph type="title"/>
          </p:nvPr>
        </p:nvSpPr>
        <p:spPr/>
        <p:txBody>
          <a:bodyPr/>
          <a:lstStyle/>
          <a:p>
            <a:r>
              <a:rPr lang="ja-JP" altLang="en-US"/>
              <a:t>問題点</a:t>
            </a:r>
            <a:r>
              <a:rPr kumimoji="1" lang="en-US" altLang="ja-JP" dirty="0"/>
              <a:t>   </a:t>
            </a:r>
            <a:endParaRPr kumimoji="1" lang="ja-JP" altLang="en-US"/>
          </a:p>
        </p:txBody>
      </p:sp>
      <p:sp>
        <p:nvSpPr>
          <p:cNvPr id="3" name="コンテンツ プレースホルダー 2">
            <a:extLst>
              <a:ext uri="{FF2B5EF4-FFF2-40B4-BE49-F238E27FC236}">
                <a16:creationId xmlns:a16="http://schemas.microsoft.com/office/drawing/2014/main" id="{911820A8-FF9E-5EE4-C118-25FE19BE28AA}"/>
              </a:ext>
            </a:extLst>
          </p:cNvPr>
          <p:cNvSpPr>
            <a:spLocks noGrp="1"/>
          </p:cNvSpPr>
          <p:nvPr>
            <p:ph idx="1"/>
          </p:nvPr>
        </p:nvSpPr>
        <p:spPr/>
        <p:txBody>
          <a:bodyPr>
            <a:normAutofit/>
          </a:bodyPr>
          <a:lstStyle/>
          <a:p>
            <a:pPr marL="0" indent="0">
              <a:buNone/>
            </a:pPr>
            <a:endParaRPr lang="en-US" altLang="ja-JP" sz="3200" dirty="0"/>
          </a:p>
          <a:p>
            <a:pPr marL="0" indent="0">
              <a:buNone/>
            </a:pPr>
            <a:endParaRPr kumimoji="1" lang="en-US" altLang="ja-JP" sz="3200" dirty="0"/>
          </a:p>
          <a:p>
            <a:pPr marL="0" indent="0">
              <a:buNone/>
            </a:pPr>
            <a:endParaRPr kumimoji="1" lang="en-US" altLang="ja-JP" sz="3200" dirty="0"/>
          </a:p>
          <a:p>
            <a:pPr marL="0" indent="0">
              <a:buNone/>
            </a:pPr>
            <a:endParaRPr kumimoji="1" lang="en-US" altLang="ja-JP" sz="3200" dirty="0"/>
          </a:p>
        </p:txBody>
      </p:sp>
      <p:pic>
        <p:nvPicPr>
          <p:cNvPr id="9" name="図 8" descr="ダイアグラム&#10;&#10;自動的に生成された説明">
            <a:extLst>
              <a:ext uri="{FF2B5EF4-FFF2-40B4-BE49-F238E27FC236}">
                <a16:creationId xmlns:a16="http://schemas.microsoft.com/office/drawing/2014/main" id="{47072295-DB19-301F-D26D-56F7826D6170}"/>
              </a:ext>
            </a:extLst>
          </p:cNvPr>
          <p:cNvPicPr>
            <a:picLocks noChangeAspect="1"/>
          </p:cNvPicPr>
          <p:nvPr/>
        </p:nvPicPr>
        <p:blipFill>
          <a:blip r:embed="rId3"/>
          <a:stretch>
            <a:fillRect/>
          </a:stretch>
        </p:blipFill>
        <p:spPr>
          <a:xfrm>
            <a:off x="762001" y="1728103"/>
            <a:ext cx="10326688" cy="4677179"/>
          </a:xfrm>
          <a:prstGeom prst="rect">
            <a:avLst/>
          </a:prstGeom>
        </p:spPr>
      </p:pic>
    </p:spTree>
    <p:extLst>
      <p:ext uri="{BB962C8B-B14F-4D97-AF65-F5344CB8AC3E}">
        <p14:creationId xmlns:p14="http://schemas.microsoft.com/office/powerpoint/2010/main" val="28835168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7D19E76-71EE-DD27-E92D-BE6A0A6634D0}"/>
              </a:ext>
            </a:extLst>
          </p:cNvPr>
          <p:cNvSpPr>
            <a:spLocks noGrp="1"/>
          </p:cNvSpPr>
          <p:nvPr>
            <p:ph type="title"/>
          </p:nvPr>
        </p:nvSpPr>
        <p:spPr/>
        <p:txBody>
          <a:bodyPr/>
          <a:lstStyle/>
          <a:p>
            <a:r>
              <a:rPr kumimoji="1" lang="ja-JP" altLang="en-US"/>
              <a:t>目的</a:t>
            </a:r>
            <a:r>
              <a:rPr kumimoji="1" lang="en-US" altLang="ja-JP" dirty="0"/>
              <a:t>:</a:t>
            </a:r>
            <a:r>
              <a:rPr kumimoji="1" lang="ja-JP" altLang="en-US"/>
              <a:t>手法</a:t>
            </a:r>
          </a:p>
        </p:txBody>
      </p:sp>
      <p:sp>
        <p:nvSpPr>
          <p:cNvPr id="3" name="コンテンツ プレースホルダー 2">
            <a:extLst>
              <a:ext uri="{FF2B5EF4-FFF2-40B4-BE49-F238E27FC236}">
                <a16:creationId xmlns:a16="http://schemas.microsoft.com/office/drawing/2014/main" id="{0A4886AA-3FE7-3CF1-97CE-02FF1B2EBFDC}"/>
              </a:ext>
            </a:extLst>
          </p:cNvPr>
          <p:cNvSpPr>
            <a:spLocks noGrp="1"/>
          </p:cNvSpPr>
          <p:nvPr>
            <p:ph idx="1"/>
          </p:nvPr>
        </p:nvSpPr>
        <p:spPr>
          <a:xfrm>
            <a:off x="1103312" y="5373060"/>
            <a:ext cx="8946541" cy="4195481"/>
          </a:xfrm>
        </p:spPr>
        <p:txBody>
          <a:bodyPr/>
          <a:lstStyle/>
          <a:p>
            <a:endParaRPr kumimoji="1" lang="ja-JP" altLang="en-US"/>
          </a:p>
        </p:txBody>
      </p:sp>
      <p:sp>
        <p:nvSpPr>
          <p:cNvPr id="4" name="円/楕円 3">
            <a:extLst>
              <a:ext uri="{FF2B5EF4-FFF2-40B4-BE49-F238E27FC236}">
                <a16:creationId xmlns:a16="http://schemas.microsoft.com/office/drawing/2014/main" id="{47A0A3A5-E2BE-201C-C406-B7BC8DBCDEA9}"/>
              </a:ext>
            </a:extLst>
          </p:cNvPr>
          <p:cNvSpPr/>
          <p:nvPr/>
        </p:nvSpPr>
        <p:spPr>
          <a:xfrm>
            <a:off x="1103312" y="1534886"/>
            <a:ext cx="8946541" cy="1138518"/>
          </a:xfrm>
          <a:prstGeom prst="ellipse">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800">
                <a:solidFill>
                  <a:schemeClr val="tx1"/>
                </a:solidFill>
              </a:rPr>
              <a:t>目的</a:t>
            </a:r>
            <a:r>
              <a:rPr kumimoji="1" lang="en-US" altLang="ja-JP" sz="2800" dirty="0">
                <a:solidFill>
                  <a:schemeClr val="tx1"/>
                </a:solidFill>
              </a:rPr>
              <a:t>: </a:t>
            </a:r>
            <a:r>
              <a:rPr kumimoji="1" lang="ja-JP" altLang="en-US" sz="2800">
                <a:solidFill>
                  <a:schemeClr val="tx1"/>
                </a:solidFill>
              </a:rPr>
              <a:t>企業の生産性向上</a:t>
            </a:r>
          </a:p>
        </p:txBody>
      </p:sp>
      <p:sp>
        <p:nvSpPr>
          <p:cNvPr id="5" name="下矢印 4">
            <a:extLst>
              <a:ext uri="{FF2B5EF4-FFF2-40B4-BE49-F238E27FC236}">
                <a16:creationId xmlns:a16="http://schemas.microsoft.com/office/drawing/2014/main" id="{83744D90-DCBD-788A-AAC4-8EA1AE9B1187}"/>
              </a:ext>
            </a:extLst>
          </p:cNvPr>
          <p:cNvSpPr/>
          <p:nvPr/>
        </p:nvSpPr>
        <p:spPr>
          <a:xfrm>
            <a:off x="4430487" y="2873074"/>
            <a:ext cx="2612571" cy="2014612"/>
          </a:xfrm>
          <a:prstGeom prst="downArrow">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800">
                <a:solidFill>
                  <a:schemeClr val="tx1"/>
                </a:solidFill>
              </a:rPr>
              <a:t>作業者の特定</a:t>
            </a:r>
          </a:p>
        </p:txBody>
      </p:sp>
      <p:sp>
        <p:nvSpPr>
          <p:cNvPr id="6" name="円/楕円 5">
            <a:extLst>
              <a:ext uri="{FF2B5EF4-FFF2-40B4-BE49-F238E27FC236}">
                <a16:creationId xmlns:a16="http://schemas.microsoft.com/office/drawing/2014/main" id="{7F67325C-9040-9A4E-09DC-3E28CC2DF9A3}"/>
              </a:ext>
            </a:extLst>
          </p:cNvPr>
          <p:cNvSpPr/>
          <p:nvPr/>
        </p:nvSpPr>
        <p:spPr>
          <a:xfrm>
            <a:off x="1055914" y="5019366"/>
            <a:ext cx="10080171" cy="1637339"/>
          </a:xfrm>
          <a:prstGeom prst="ellipse">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sz="2800">
                <a:solidFill>
                  <a:schemeClr val="tx1"/>
                </a:solidFill>
              </a:rPr>
              <a:t>手法</a:t>
            </a:r>
            <a:r>
              <a:rPr kumimoji="1" lang="en-US" altLang="ja-JP" sz="2800" dirty="0">
                <a:solidFill>
                  <a:schemeClr val="tx1"/>
                </a:solidFill>
              </a:rPr>
              <a:t>: BLE(Bluetooth Low Energy)</a:t>
            </a:r>
            <a:r>
              <a:rPr kumimoji="1" lang="ja-JP" altLang="en-US" sz="2800">
                <a:solidFill>
                  <a:schemeClr val="tx1"/>
                </a:solidFill>
              </a:rPr>
              <a:t>と生産機械のログを使用し、作業者の特定を行う</a:t>
            </a:r>
            <a:r>
              <a:rPr kumimoji="1" lang="ja-JP" altLang="en-US" sz="2400"/>
              <a:t>。</a:t>
            </a:r>
          </a:p>
        </p:txBody>
      </p:sp>
    </p:spTree>
    <p:extLst>
      <p:ext uri="{BB962C8B-B14F-4D97-AF65-F5344CB8AC3E}">
        <p14:creationId xmlns:p14="http://schemas.microsoft.com/office/powerpoint/2010/main" val="3629315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46432E-084A-75F9-535F-FB26BB1EFB47}"/>
              </a:ext>
            </a:extLst>
          </p:cNvPr>
          <p:cNvSpPr>
            <a:spLocks noGrp="1"/>
          </p:cNvSpPr>
          <p:nvPr>
            <p:ph type="title"/>
          </p:nvPr>
        </p:nvSpPr>
        <p:spPr/>
        <p:txBody>
          <a:bodyPr/>
          <a:lstStyle/>
          <a:p>
            <a:r>
              <a:rPr kumimoji="1" lang="ja-JP" altLang="en-US"/>
              <a:t>関連技術</a:t>
            </a:r>
            <a:r>
              <a:rPr kumimoji="1" lang="en-US" altLang="ja-JP" dirty="0"/>
              <a:t> ~RSSI</a:t>
            </a:r>
            <a:r>
              <a:rPr kumimoji="1" lang="ja-JP" altLang="en-US"/>
              <a:t>値</a:t>
            </a:r>
            <a:r>
              <a:rPr kumimoji="1" lang="en-US" altLang="ja-JP" dirty="0"/>
              <a:t>~</a:t>
            </a:r>
            <a:endParaRPr kumimoji="1" lang="ja-JP" altLang="en-US"/>
          </a:p>
        </p:txBody>
      </p:sp>
      <p:sp>
        <p:nvSpPr>
          <p:cNvPr id="3" name="コンテンツ プレースホルダー 2">
            <a:extLst>
              <a:ext uri="{FF2B5EF4-FFF2-40B4-BE49-F238E27FC236}">
                <a16:creationId xmlns:a16="http://schemas.microsoft.com/office/drawing/2014/main" id="{B80E6870-EB9E-37B3-3E21-5C49F5095946}"/>
              </a:ext>
            </a:extLst>
          </p:cNvPr>
          <p:cNvSpPr>
            <a:spLocks noGrp="1"/>
          </p:cNvSpPr>
          <p:nvPr>
            <p:ph idx="1"/>
          </p:nvPr>
        </p:nvSpPr>
        <p:spPr>
          <a:xfrm>
            <a:off x="685800" y="1458687"/>
            <a:ext cx="10820400" cy="4111938"/>
          </a:xfrm>
        </p:spPr>
        <p:txBody>
          <a:bodyPr/>
          <a:lstStyle/>
          <a:p>
            <a:pPr marL="0" indent="0">
              <a:buNone/>
            </a:pPr>
            <a:r>
              <a:rPr lang="ja-JP" altLang="en-US" sz="2400">
                <a:effectLst/>
                <a:latin typeface="Hiragino Sans" panose="020B0400000000000000" pitchFamily="34" charset="-128"/>
                <a:ea typeface="Hiragino Sans" panose="020B0400000000000000" pitchFamily="34" charset="-128"/>
              </a:rPr>
              <a:t>受信機入力に入る受信信号の強度を示す数値</a:t>
            </a:r>
            <a:endParaRPr lang="en-US" altLang="ja-JP" sz="2400" dirty="0">
              <a:effectLst/>
              <a:latin typeface="Hiragino Sans" panose="020B0400000000000000" pitchFamily="34" charset="-128"/>
              <a:ea typeface="Hiragino Sans" panose="020B0400000000000000" pitchFamily="34" charset="-128"/>
            </a:endParaRPr>
          </a:p>
          <a:p>
            <a:pPr marL="0" indent="0">
              <a:buNone/>
            </a:pPr>
            <a:r>
              <a:rPr lang="ja-JP" altLang="en-US" sz="2400">
                <a:effectLst/>
                <a:latin typeface="Hiragino Sans" panose="020B0400000000000000" pitchFamily="34" charset="-128"/>
                <a:ea typeface="Hiragino Sans" panose="020B0400000000000000" pitchFamily="34" charset="-128"/>
              </a:rPr>
              <a:t>本研究の場合、</a:t>
            </a:r>
            <a:r>
              <a:rPr lang="en-US" altLang="ja-JP" sz="2400" dirty="0">
                <a:effectLst/>
                <a:latin typeface="Hiragino Sans" panose="020B0400000000000000" pitchFamily="34" charset="-128"/>
                <a:ea typeface="Hiragino Sans" panose="020B0400000000000000" pitchFamily="34" charset="-128"/>
              </a:rPr>
              <a:t>BLE</a:t>
            </a:r>
            <a:r>
              <a:rPr lang="ja-JP" altLang="en-US" sz="2400">
                <a:latin typeface="Hiragino Sans" panose="020B0400000000000000" pitchFamily="34" charset="-128"/>
                <a:ea typeface="Hiragino Sans" panose="020B0400000000000000" pitchFamily="34" charset="-128"/>
              </a:rPr>
              <a:t>の受信信号強度である。</a:t>
            </a:r>
            <a:endParaRPr lang="en-US" altLang="ja-JP" sz="2400" dirty="0">
              <a:latin typeface="Hiragino Sans" panose="020B0400000000000000" pitchFamily="34" charset="-128"/>
              <a:ea typeface="Hiragino Sans" panose="020B0400000000000000" pitchFamily="34" charset="-128"/>
            </a:endParaRPr>
          </a:p>
          <a:p>
            <a:pPr marL="0" indent="0">
              <a:buNone/>
            </a:pPr>
            <a:endParaRPr lang="en-US" altLang="ja-JP" sz="2400" dirty="0">
              <a:effectLst/>
              <a:latin typeface="Hiragino Sans" panose="020B0400000000000000" pitchFamily="34" charset="-128"/>
              <a:ea typeface="Hiragino Sans" panose="020B0400000000000000" pitchFamily="34" charset="-128"/>
            </a:endParaRPr>
          </a:p>
          <a:p>
            <a:endParaRPr lang="ja-JP" altLang="en-US">
              <a:effectLst/>
              <a:latin typeface="Hiragino Sans" panose="020B0400000000000000" pitchFamily="34" charset="-128"/>
              <a:ea typeface="Hiragino Sans" panose="020B0400000000000000" pitchFamily="34" charset="-128"/>
            </a:endParaRPr>
          </a:p>
          <a:p>
            <a:endParaRPr kumimoji="1" lang="ja-JP" altLang="en-US"/>
          </a:p>
        </p:txBody>
      </p:sp>
      <p:sp>
        <p:nvSpPr>
          <p:cNvPr id="4" name="右矢印 3">
            <a:extLst>
              <a:ext uri="{FF2B5EF4-FFF2-40B4-BE49-F238E27FC236}">
                <a16:creationId xmlns:a16="http://schemas.microsoft.com/office/drawing/2014/main" id="{C59DCE4E-E5EA-1A7E-10DF-0260A801BE43}"/>
              </a:ext>
            </a:extLst>
          </p:cNvPr>
          <p:cNvSpPr/>
          <p:nvPr/>
        </p:nvSpPr>
        <p:spPr>
          <a:xfrm>
            <a:off x="3563032" y="3283944"/>
            <a:ext cx="5065937" cy="2471737"/>
          </a:xfrm>
          <a:prstGeom prst="rightArrow">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001F723E-9715-1A30-BAC5-E54FA9388B2C}"/>
              </a:ext>
            </a:extLst>
          </p:cNvPr>
          <p:cNvSpPr txBox="1"/>
          <p:nvPr/>
        </p:nvSpPr>
        <p:spPr>
          <a:xfrm>
            <a:off x="2247453" y="2770814"/>
            <a:ext cx="1730829" cy="523220"/>
          </a:xfrm>
          <a:prstGeom prst="rect">
            <a:avLst/>
          </a:prstGeom>
          <a:noFill/>
        </p:spPr>
        <p:txBody>
          <a:bodyPr wrap="square" rtlCol="0">
            <a:spAutoFit/>
          </a:bodyPr>
          <a:lstStyle/>
          <a:p>
            <a:r>
              <a:rPr kumimoji="1" lang="ja-JP" altLang="en-US" sz="2800"/>
              <a:t>遠い</a:t>
            </a:r>
          </a:p>
        </p:txBody>
      </p:sp>
      <p:sp>
        <p:nvSpPr>
          <p:cNvPr id="6" name="テキスト ボックス 5">
            <a:extLst>
              <a:ext uri="{FF2B5EF4-FFF2-40B4-BE49-F238E27FC236}">
                <a16:creationId xmlns:a16="http://schemas.microsoft.com/office/drawing/2014/main" id="{9656B7CC-0FE8-A4A5-84A7-776D9B1A3DB6}"/>
              </a:ext>
            </a:extLst>
          </p:cNvPr>
          <p:cNvSpPr txBox="1"/>
          <p:nvPr/>
        </p:nvSpPr>
        <p:spPr>
          <a:xfrm>
            <a:off x="8772316" y="2792601"/>
            <a:ext cx="883575" cy="523220"/>
          </a:xfrm>
          <a:prstGeom prst="rect">
            <a:avLst/>
          </a:prstGeom>
          <a:noFill/>
        </p:spPr>
        <p:txBody>
          <a:bodyPr wrap="none" rtlCol="0">
            <a:spAutoFit/>
          </a:bodyPr>
          <a:lstStyle/>
          <a:p>
            <a:r>
              <a:rPr kumimoji="1" lang="ja-JP" altLang="en-US" sz="2800"/>
              <a:t>近い</a:t>
            </a:r>
          </a:p>
        </p:txBody>
      </p:sp>
      <p:sp>
        <p:nvSpPr>
          <p:cNvPr id="7" name="テキスト ボックス 6">
            <a:extLst>
              <a:ext uri="{FF2B5EF4-FFF2-40B4-BE49-F238E27FC236}">
                <a16:creationId xmlns:a16="http://schemas.microsoft.com/office/drawing/2014/main" id="{DEFA49EC-95AE-F9EC-AE52-EDD7EB62161E}"/>
              </a:ext>
            </a:extLst>
          </p:cNvPr>
          <p:cNvSpPr txBox="1"/>
          <p:nvPr/>
        </p:nvSpPr>
        <p:spPr>
          <a:xfrm>
            <a:off x="3908719" y="2760724"/>
            <a:ext cx="3262432" cy="523220"/>
          </a:xfrm>
          <a:prstGeom prst="rect">
            <a:avLst/>
          </a:prstGeom>
          <a:noFill/>
        </p:spPr>
        <p:txBody>
          <a:bodyPr wrap="none" rtlCol="0">
            <a:spAutoFit/>
          </a:bodyPr>
          <a:lstStyle/>
          <a:p>
            <a:r>
              <a:rPr kumimoji="1" lang="en-US" altLang="ja-JP" sz="2800" dirty="0"/>
              <a:t>BLE</a:t>
            </a:r>
            <a:r>
              <a:rPr kumimoji="1" lang="ja-JP" altLang="en-US" sz="2800"/>
              <a:t>送受信機間距離</a:t>
            </a:r>
          </a:p>
        </p:txBody>
      </p:sp>
      <p:sp>
        <p:nvSpPr>
          <p:cNvPr id="8" name="テキスト ボックス 7">
            <a:extLst>
              <a:ext uri="{FF2B5EF4-FFF2-40B4-BE49-F238E27FC236}">
                <a16:creationId xmlns:a16="http://schemas.microsoft.com/office/drawing/2014/main" id="{285F596F-746A-5A71-D62B-80BBBD6CC209}"/>
              </a:ext>
            </a:extLst>
          </p:cNvPr>
          <p:cNvSpPr txBox="1"/>
          <p:nvPr/>
        </p:nvSpPr>
        <p:spPr>
          <a:xfrm>
            <a:off x="2099811" y="4087186"/>
            <a:ext cx="1159292" cy="523220"/>
          </a:xfrm>
          <a:prstGeom prst="rect">
            <a:avLst/>
          </a:prstGeom>
          <a:noFill/>
        </p:spPr>
        <p:txBody>
          <a:bodyPr wrap="none" rtlCol="0">
            <a:spAutoFit/>
          </a:bodyPr>
          <a:lstStyle/>
          <a:p>
            <a:r>
              <a:rPr kumimoji="1" lang="ja-JP" altLang="en-US" sz="2800"/>
              <a:t>小さい</a:t>
            </a:r>
          </a:p>
        </p:txBody>
      </p:sp>
      <p:sp>
        <p:nvSpPr>
          <p:cNvPr id="9" name="テキスト ボックス 8">
            <a:extLst>
              <a:ext uri="{FF2B5EF4-FFF2-40B4-BE49-F238E27FC236}">
                <a16:creationId xmlns:a16="http://schemas.microsoft.com/office/drawing/2014/main" id="{1136A317-F5B2-54AF-ACAB-CA18BA1C49A4}"/>
              </a:ext>
            </a:extLst>
          </p:cNvPr>
          <p:cNvSpPr txBox="1"/>
          <p:nvPr/>
        </p:nvSpPr>
        <p:spPr>
          <a:xfrm>
            <a:off x="5059905" y="4315330"/>
            <a:ext cx="1202573" cy="523220"/>
          </a:xfrm>
          <a:prstGeom prst="rect">
            <a:avLst/>
          </a:prstGeom>
          <a:noFill/>
        </p:spPr>
        <p:txBody>
          <a:bodyPr wrap="none" rtlCol="0">
            <a:spAutoFit/>
          </a:bodyPr>
          <a:lstStyle/>
          <a:p>
            <a:r>
              <a:rPr kumimoji="1" lang="en-US" altLang="ja-JP" sz="2800" dirty="0">
                <a:solidFill>
                  <a:sysClr val="windowText" lastClr="000000"/>
                </a:solidFill>
              </a:rPr>
              <a:t>RSSI</a:t>
            </a:r>
            <a:r>
              <a:rPr kumimoji="1" lang="ja-JP" altLang="en-US" sz="2800">
                <a:solidFill>
                  <a:sysClr val="windowText" lastClr="000000"/>
                </a:solidFill>
              </a:rPr>
              <a:t>値</a:t>
            </a:r>
          </a:p>
        </p:txBody>
      </p:sp>
      <p:sp>
        <p:nvSpPr>
          <p:cNvPr id="10" name="テキスト ボックス 9">
            <a:extLst>
              <a:ext uri="{FF2B5EF4-FFF2-40B4-BE49-F238E27FC236}">
                <a16:creationId xmlns:a16="http://schemas.microsoft.com/office/drawing/2014/main" id="{18AA1BC0-21C9-A050-521A-63C550EA140F}"/>
              </a:ext>
            </a:extLst>
          </p:cNvPr>
          <p:cNvSpPr txBox="1"/>
          <p:nvPr/>
        </p:nvSpPr>
        <p:spPr>
          <a:xfrm>
            <a:off x="8772316" y="4258202"/>
            <a:ext cx="1186543" cy="523220"/>
          </a:xfrm>
          <a:prstGeom prst="rect">
            <a:avLst/>
          </a:prstGeom>
          <a:noFill/>
        </p:spPr>
        <p:txBody>
          <a:bodyPr wrap="none" rtlCol="0">
            <a:spAutoFit/>
          </a:bodyPr>
          <a:lstStyle/>
          <a:p>
            <a:r>
              <a:rPr kumimoji="1" lang="ja-JP" altLang="en-US" sz="2800"/>
              <a:t>大きい</a:t>
            </a:r>
          </a:p>
        </p:txBody>
      </p:sp>
      <p:sp>
        <p:nvSpPr>
          <p:cNvPr id="11" name="減算記号 10">
            <a:extLst>
              <a:ext uri="{FF2B5EF4-FFF2-40B4-BE49-F238E27FC236}">
                <a16:creationId xmlns:a16="http://schemas.microsoft.com/office/drawing/2014/main" id="{C312C0D2-B5E7-F8B6-3E34-AFECC97A7C1B}"/>
              </a:ext>
            </a:extLst>
          </p:cNvPr>
          <p:cNvSpPr/>
          <p:nvPr/>
        </p:nvSpPr>
        <p:spPr>
          <a:xfrm>
            <a:off x="3259103" y="2939143"/>
            <a:ext cx="547892" cy="159745"/>
          </a:xfrm>
          <a:prstGeom prst="mathMinus">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2" name="減算記号 11">
            <a:extLst>
              <a:ext uri="{FF2B5EF4-FFF2-40B4-BE49-F238E27FC236}">
                <a16:creationId xmlns:a16="http://schemas.microsoft.com/office/drawing/2014/main" id="{CB8FB104-AFBB-B807-342C-B55B4F7446DD}"/>
              </a:ext>
            </a:extLst>
          </p:cNvPr>
          <p:cNvSpPr/>
          <p:nvPr/>
        </p:nvSpPr>
        <p:spPr>
          <a:xfrm>
            <a:off x="7718416" y="2881810"/>
            <a:ext cx="506634" cy="344801"/>
          </a:xfrm>
          <a:prstGeom prst="mathMinus">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2543197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イオン">
  <a:themeElements>
    <a:clrScheme name="イオン">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イオン">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イオン">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{1E70B73B-6EB5-F544-8BE0-3741CBA146AE}tf10001062</Template>
  <TotalTime>18094</TotalTime>
  <Words>1308</Words>
  <Application>Microsoft Macintosh PowerPoint</Application>
  <PresentationFormat>ワイド画面</PresentationFormat>
  <Paragraphs>253</Paragraphs>
  <Slides>39</Slides>
  <Notes>11</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39</vt:i4>
      </vt:variant>
    </vt:vector>
  </HeadingPairs>
  <TitlesOfParts>
    <vt:vector size="48" baseType="lpstr">
      <vt:lpstr>FolkPro</vt:lpstr>
      <vt:lpstr>Hiragino Sans</vt:lpstr>
      <vt:lpstr>Noto Sans JP</vt:lpstr>
      <vt:lpstr>游ゴシック</vt:lpstr>
      <vt:lpstr>Arial</vt:lpstr>
      <vt:lpstr>Century Gothic</vt:lpstr>
      <vt:lpstr>Helvetica</vt:lpstr>
      <vt:lpstr>Wingdings 3</vt:lpstr>
      <vt:lpstr>イオン</vt:lpstr>
      <vt:lpstr>製造業における生産機械の作業者を特定するためのログ分析</vt:lpstr>
      <vt:lpstr>背景</vt:lpstr>
      <vt:lpstr>背景</vt:lpstr>
      <vt:lpstr>                </vt:lpstr>
      <vt:lpstr>PowerPoint プレゼンテーション</vt:lpstr>
      <vt:lpstr>PowerPoint プレゼンテーション</vt:lpstr>
      <vt:lpstr>問題点   </vt:lpstr>
      <vt:lpstr>目的:手法</vt:lpstr>
      <vt:lpstr>関連技術 ~RSSI値~</vt:lpstr>
      <vt:lpstr>研究手法</vt:lpstr>
      <vt:lpstr>ログの収集方法</vt:lpstr>
      <vt:lpstr>BLEのログ</vt:lpstr>
      <vt:lpstr>接近推定方法</vt:lpstr>
      <vt:lpstr>閾値の選定方法</vt:lpstr>
      <vt:lpstr>生産機械ごとの閾値とF値</vt:lpstr>
      <vt:lpstr>結果</vt:lpstr>
      <vt:lpstr>実験環境</vt:lpstr>
      <vt:lpstr>実験について</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12月1日における生産機械ごとの接近判定</vt:lpstr>
      <vt:lpstr>PowerPoint プレゼンテーション</vt:lpstr>
      <vt:lpstr>PowerPoint プレゼンテーション</vt:lpstr>
      <vt:lpstr>PowerPoint プレゼンテーション</vt:lpstr>
      <vt:lpstr>考察</vt:lpstr>
      <vt:lpstr>今後の課題</vt:lpstr>
      <vt:lpstr>結論</vt:lpstr>
      <vt:lpstr>謝辞</vt:lpstr>
      <vt:lpstr>発表補足資料</vt:lpstr>
      <vt:lpstr>関連技術 ~BLE~(Bluetooth Low Enegy)</vt:lpstr>
      <vt:lpstr>生産機械のログ</vt:lpstr>
      <vt:lpstr>結果</vt:lpstr>
      <vt:lpstr>結果</vt:lpstr>
      <vt:lpstr>生産性向上</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製造業における生産機械の作業者を特定するためのログ分析</dc:title>
  <dc:creator>小野博人</dc:creator>
  <cp:lastModifiedBy>小野博人</cp:lastModifiedBy>
  <cp:revision>36</cp:revision>
  <dcterms:created xsi:type="dcterms:W3CDTF">2024-01-09T06:36:56Z</dcterms:created>
  <dcterms:modified xsi:type="dcterms:W3CDTF">2024-02-04T07:47:30Z</dcterms:modified>
</cp:coreProperties>
</file>

<file path=docProps/thumbnail.jpeg>
</file>